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3" r:id="rId1"/>
    <p:sldMasterId id="2147483705" r:id="rId2"/>
    <p:sldMasterId id="2147483800" r:id="rId3"/>
    <p:sldMasterId id="2147483900" r:id="rId4"/>
  </p:sldMasterIdLst>
  <p:notesMasterIdLst>
    <p:notesMasterId r:id="rId14"/>
  </p:notesMasterIdLst>
  <p:handoutMasterIdLst>
    <p:handoutMasterId r:id="rId15"/>
  </p:handoutMasterIdLst>
  <p:sldIdLst>
    <p:sldId id="409" r:id="rId5"/>
    <p:sldId id="480" r:id="rId6"/>
    <p:sldId id="489" r:id="rId7"/>
    <p:sldId id="494" r:id="rId8"/>
    <p:sldId id="492" r:id="rId9"/>
    <p:sldId id="497" r:id="rId10"/>
    <p:sldId id="498" r:id="rId11"/>
    <p:sldId id="483" r:id="rId12"/>
    <p:sldId id="495" r:id="rId13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66"/>
    <a:srgbClr val="FF33CC"/>
    <a:srgbClr val="CC66FF"/>
    <a:srgbClr val="9999FF"/>
    <a:srgbClr val="FFCCFF"/>
    <a:srgbClr val="FFFFFF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47" autoAdjust="0"/>
    <p:restoredTop sz="92621" autoAdjust="0"/>
  </p:normalViewPr>
  <p:slideViewPr>
    <p:cSldViewPr>
      <p:cViewPr varScale="1">
        <p:scale>
          <a:sx n="75" d="100"/>
          <a:sy n="75" d="100"/>
        </p:scale>
        <p:origin x="-12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3317"/>
    </p:cViewPr>
  </p:sorterViewPr>
  <p:notesViewPr>
    <p:cSldViewPr>
      <p:cViewPr>
        <p:scale>
          <a:sx n="100" d="100"/>
          <a:sy n="100" d="100"/>
        </p:scale>
        <p:origin x="-192" y="-60"/>
      </p:cViewPr>
      <p:guideLst>
        <p:guide orient="horz" pos="2928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2A42D37-6F3B-40FE-B76A-899FC40660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12999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th-TH" alt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th-TH" alt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02920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en-US" smtClean="0"/>
              <a:t>ระดับที่สอง</a:t>
            </a:r>
          </a:p>
          <a:p>
            <a:pPr lvl="2"/>
            <a:r>
              <a:rPr lang="th-TH" altLang="en-US" smtClean="0"/>
              <a:t>ระดับที่สาม</a:t>
            </a:r>
          </a:p>
          <a:p>
            <a:pPr lvl="3"/>
            <a:r>
              <a:rPr lang="th-TH" altLang="en-US" smtClean="0"/>
              <a:t>ระดับที่สี่</a:t>
            </a:r>
          </a:p>
          <a:p>
            <a:pPr lvl="4"/>
            <a:r>
              <a:rPr lang="th-TH" altLang="en-US" smtClean="0"/>
              <a:t>ระดับที่ห้า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th-TH" alt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E8D532DD-2B96-4A6D-858C-0FC47BA296BC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3333575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ngsana New" panose="02020603050405020304" pitchFamily="18" charset="-34"/>
        <a:ea typeface="+mn-ea"/>
        <a:cs typeface="Angsana New" panose="02020603050405020304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ngsana New" panose="02020603050405020304" pitchFamily="18" charset="-34"/>
        <a:ea typeface="+mn-ea"/>
        <a:cs typeface="Arial" panose="020B060402020202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ngsana New" panose="02020603050405020304" pitchFamily="18" charset="-34"/>
        <a:ea typeface="+mn-ea"/>
        <a:cs typeface="Arial" panose="020B060402020202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ngsana New" panose="02020603050405020304" pitchFamily="18" charset="-34"/>
        <a:ea typeface="+mn-ea"/>
        <a:cs typeface="Arial" panose="020B060402020202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ngsana New" panose="02020603050405020304" pitchFamily="18" charset="-34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77B1A4-81ED-4BD0-9D54-E08D5DBBA49F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0" hangingPunct="0">
              <a:spcBef>
                <a:spcPct val="0"/>
              </a:spcBef>
            </a:pPr>
            <a:endParaRPr lang="th-TH" sz="2500"/>
          </a:p>
        </p:txBody>
      </p:sp>
    </p:spTree>
    <p:extLst>
      <p:ext uri="{BB962C8B-B14F-4D97-AF65-F5344CB8AC3E}">
        <p14:creationId xmlns:p14="http://schemas.microsoft.com/office/powerpoint/2010/main" val="4275273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453E7-5091-4CEB-9CF2-CB0914D4D920}" type="slidenum">
              <a:rPr lang="th-TH">
                <a:solidFill>
                  <a:prstClr val="black"/>
                </a:solidFill>
              </a:rPr>
              <a:pPr/>
              <a:t>3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994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453E7-5091-4CEB-9CF2-CB0914D4D920}" type="slidenum">
              <a:rPr lang="th-TH">
                <a:solidFill>
                  <a:prstClr val="black"/>
                </a:solidFill>
              </a:rPr>
              <a:pPr/>
              <a:t>4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287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B529-F2EE-4BD6-B2ED-5C9B209D4A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9D9C-2B63-4360-BE5C-C53D86A865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028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B529-F2EE-4BD6-B2ED-5C9B209D4A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9D9C-2B63-4360-BE5C-C53D86A865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663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B529-F2EE-4BD6-B2ED-5C9B209D4A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9D9C-2B63-4360-BE5C-C53D86A865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476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11681-442E-470D-814B-C025F3AF40B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115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882C7-9FBA-4978-AFA7-F2E05D6755B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4569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3F7F89-E38E-4BA1-AB20-82FAAC20633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572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F908B6-B509-4FCD-AE57-AE7B74564D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819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D6847-B7CE-42F5-B0C6-DD5B03DE3C6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7327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EC15D-9AE9-4A1E-958F-82605D52827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495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F7E53-14B5-40E0-9259-3C95CEC5BDC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2748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CA1E57-94CF-4097-BD15-1D62CA302F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604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B529-F2EE-4BD6-B2ED-5C9B209D4A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9D9C-2B63-4360-BE5C-C53D86A865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7547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AACBD-D360-4F2C-B5DB-8A2CE3F8DFD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7270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BB840F-5DEB-4A7D-9834-A33331406ED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9875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9532C-DD62-4CEE-B7A7-2EDB2FF9640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157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11681-442E-470D-814B-C025F3AF40B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632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882C7-9FBA-4978-AFA7-F2E05D6755B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8643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3F7F89-E38E-4BA1-AB20-82FAAC20633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5778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F908B6-B509-4FCD-AE57-AE7B74564D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8368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D6847-B7CE-42F5-B0C6-DD5B03DE3C6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9766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EC15D-9AE9-4A1E-958F-82605D52827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6033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F7E53-14B5-40E0-9259-3C95CEC5BDC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551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B529-F2EE-4BD6-B2ED-5C9B209D4A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9D9C-2B63-4360-BE5C-C53D86A865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7639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CA1E57-94CF-4097-BD15-1D62CA302F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4359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AACBD-D360-4F2C-B5DB-8A2CE3F8DFD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749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BB840F-5DEB-4A7D-9834-A33331406ED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2681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9532C-DD62-4CEE-B7A7-2EDB2FF9640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1935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2B56B-7B41-48F0-B041-14655B8F6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2EA9-7F73-4902-86DB-9B8D37A77D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4552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2B56B-7B41-48F0-B041-14655B8F6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2EA9-7F73-4902-86DB-9B8D37A77D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7162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2B56B-7B41-48F0-B041-14655B8F6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2EA9-7F73-4902-86DB-9B8D37A77D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4844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2B56B-7B41-48F0-B041-14655B8F6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2EA9-7F73-4902-86DB-9B8D37A77D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4564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2B56B-7B41-48F0-B041-14655B8F6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2EA9-7F73-4902-86DB-9B8D37A77D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9251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2B56B-7B41-48F0-B041-14655B8F6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2EA9-7F73-4902-86DB-9B8D37A77D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70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B529-F2EE-4BD6-B2ED-5C9B209D4A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9D9C-2B63-4360-BE5C-C53D86A865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0238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2B56B-7B41-48F0-B041-14655B8F6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2EA9-7F73-4902-86DB-9B8D37A77D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1921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2B56B-7B41-48F0-B041-14655B8F6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2EA9-7F73-4902-86DB-9B8D37A77D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2416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2B56B-7B41-48F0-B041-14655B8F6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2EA9-7F73-4902-86DB-9B8D37A77D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7076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2B56B-7B41-48F0-B041-14655B8F6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2EA9-7F73-4902-86DB-9B8D37A77D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8696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2B56B-7B41-48F0-B041-14655B8F6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2EA9-7F73-4902-86DB-9B8D37A77D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626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B529-F2EE-4BD6-B2ED-5C9B209D4A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9D9C-2B63-4360-BE5C-C53D86A865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016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B529-F2EE-4BD6-B2ED-5C9B209D4A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9D9C-2B63-4360-BE5C-C53D86A865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613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B529-F2EE-4BD6-B2ED-5C9B209D4A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9D9C-2B63-4360-BE5C-C53D86A865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900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B529-F2EE-4BD6-B2ED-5C9B209D4A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9D9C-2B63-4360-BE5C-C53D86A865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28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B529-F2EE-4BD6-B2ED-5C9B209D4A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9D9C-2B63-4360-BE5C-C53D86A8650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898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294B529-F2EE-4BD6-B2ED-5C9B209D4A4F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7/17/2015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F5B9D9C-2B63-4360-BE5C-C53D86A8650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1569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/>
            </a:lvl1pPr>
          </a:lstStyle>
          <a:p>
            <a:endParaRPr lang="th-TH">
              <a:solidFill>
                <a:srgbClr val="000000"/>
              </a:solidFill>
              <a:latin typeface="Arial"/>
              <a:cs typeface="Angsana New" pitchFamily="18" charset="-34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/>
            </a:lvl1pPr>
          </a:lstStyle>
          <a:p>
            <a:endParaRPr lang="th-TH">
              <a:solidFill>
                <a:srgbClr val="000000"/>
              </a:solidFill>
              <a:latin typeface="Arial"/>
              <a:cs typeface="Angsana New" pitchFamily="18" charset="-34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fld id="{AEA4FF49-5A76-4AD9-8F96-A32066C4524A}" type="slidenum">
              <a:rPr lang="en-US">
                <a:solidFill>
                  <a:srgbClr val="000000"/>
                </a:solidFill>
                <a:latin typeface="Arial"/>
                <a:cs typeface="Angsana New" pitchFamily="18" charset="-34"/>
              </a:rPr>
              <a:pPr/>
              <a:t>‹#›</a:t>
            </a:fld>
            <a:endParaRPr lang="th-TH">
              <a:solidFill>
                <a:srgbClr val="000000"/>
              </a:solidFill>
              <a:latin typeface="Arial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65911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rgbClr val="EA6908"/>
          </a:solidFill>
          <a:latin typeface="+mn-lt"/>
          <a:ea typeface="+mn-ea"/>
          <a:cs typeface="+mn-cs"/>
        </a:defRPr>
      </a:lvl1pPr>
      <a:lvl2pPr marL="557213" indent="-214313" algn="l" rtl="0" fontAlgn="base">
        <a:spcBef>
          <a:spcPct val="20000"/>
        </a:spcBef>
        <a:spcAft>
          <a:spcPct val="0"/>
        </a:spcAft>
        <a:buChar char="–"/>
        <a:defRPr sz="2100">
          <a:solidFill>
            <a:srgbClr val="EA6908"/>
          </a:solidFill>
          <a:latin typeface="+mn-lt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Char char="•"/>
        <a:defRPr sz="1800">
          <a:solidFill>
            <a:srgbClr val="EA6908"/>
          </a:solidFill>
          <a:latin typeface="+mn-lt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Char char="–"/>
        <a:defRPr sz="1500">
          <a:solidFill>
            <a:srgbClr val="EA6908"/>
          </a:solidFill>
          <a:latin typeface="+mn-lt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rgbClr val="EA6908"/>
          </a:solidFill>
          <a:latin typeface="+mn-lt"/>
          <a:cs typeface="+mn-cs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rgbClr val="EA6908"/>
          </a:solidFill>
          <a:latin typeface="+mn-lt"/>
          <a:cs typeface="+mn-cs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rgbClr val="EA6908"/>
          </a:solidFill>
          <a:latin typeface="+mn-lt"/>
          <a:cs typeface="+mn-cs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rgbClr val="EA6908"/>
          </a:solidFill>
          <a:latin typeface="+mn-lt"/>
          <a:cs typeface="+mn-cs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rgbClr val="EA6908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/>
            </a:lvl1pPr>
          </a:lstStyle>
          <a:p>
            <a:endParaRPr lang="th-TH">
              <a:solidFill>
                <a:srgbClr val="000000"/>
              </a:solidFill>
              <a:latin typeface="Arial"/>
              <a:cs typeface="Angsana New" pitchFamily="18" charset="-34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/>
            </a:lvl1pPr>
          </a:lstStyle>
          <a:p>
            <a:endParaRPr lang="th-TH">
              <a:solidFill>
                <a:srgbClr val="000000"/>
              </a:solidFill>
              <a:latin typeface="Arial"/>
              <a:cs typeface="Angsana New" pitchFamily="18" charset="-34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fld id="{AEA4FF49-5A76-4AD9-8F96-A32066C4524A}" type="slidenum">
              <a:rPr lang="en-US">
                <a:solidFill>
                  <a:srgbClr val="000000"/>
                </a:solidFill>
                <a:latin typeface="Arial"/>
                <a:cs typeface="Angsana New" pitchFamily="18" charset="-34"/>
              </a:rPr>
              <a:pPr/>
              <a:t>‹#›</a:t>
            </a:fld>
            <a:endParaRPr lang="th-TH">
              <a:solidFill>
                <a:srgbClr val="000000"/>
              </a:solidFill>
              <a:latin typeface="Arial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83545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rgbClr val="EA6908"/>
          </a:solidFill>
          <a:latin typeface="Arial" pitchFamily="34" charset="0"/>
          <a:cs typeface="CordiaUPC" pitchFamily="34" charset="-34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rgbClr val="EA6908"/>
          </a:solidFill>
          <a:latin typeface="+mn-lt"/>
          <a:ea typeface="+mn-ea"/>
          <a:cs typeface="+mn-cs"/>
        </a:defRPr>
      </a:lvl1pPr>
      <a:lvl2pPr marL="557213" indent="-214313" algn="l" rtl="0" fontAlgn="base">
        <a:spcBef>
          <a:spcPct val="20000"/>
        </a:spcBef>
        <a:spcAft>
          <a:spcPct val="0"/>
        </a:spcAft>
        <a:buChar char="–"/>
        <a:defRPr sz="2100">
          <a:solidFill>
            <a:srgbClr val="EA6908"/>
          </a:solidFill>
          <a:latin typeface="+mn-lt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Char char="•"/>
        <a:defRPr sz="1800">
          <a:solidFill>
            <a:srgbClr val="EA6908"/>
          </a:solidFill>
          <a:latin typeface="+mn-lt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Char char="–"/>
        <a:defRPr sz="1500">
          <a:solidFill>
            <a:srgbClr val="EA6908"/>
          </a:solidFill>
          <a:latin typeface="+mn-lt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rgbClr val="EA6908"/>
          </a:solidFill>
          <a:latin typeface="+mn-lt"/>
          <a:cs typeface="+mn-cs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rgbClr val="EA6908"/>
          </a:solidFill>
          <a:latin typeface="+mn-lt"/>
          <a:cs typeface="+mn-cs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rgbClr val="EA6908"/>
          </a:solidFill>
          <a:latin typeface="+mn-lt"/>
          <a:cs typeface="+mn-cs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rgbClr val="EA6908"/>
          </a:solidFill>
          <a:latin typeface="+mn-lt"/>
          <a:cs typeface="+mn-cs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rgbClr val="EA6908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812B56B-7B41-48F0-B041-14655B8F62B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7/17/2015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8DB2EA9-7F73-4902-86DB-9B8D37A77D5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094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5911" y="1828629"/>
            <a:ext cx="8998089" cy="1881757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3200" b="1" kern="1200" dirty="0">
                <a:solidFill>
                  <a:srgbClr val="0070C0"/>
                </a:solidFill>
                <a:latin typeface="AngsanaUPC" panose="02020603050405020304" pitchFamily="18" charset="-34"/>
                <a:ea typeface="+mn-ea"/>
                <a:cs typeface="AngsanaUPC" panose="02020603050405020304" pitchFamily="18" charset="-34"/>
              </a:rPr>
              <a:t>ทวนสอบและปรับปรุง</a:t>
            </a:r>
            <a:r>
              <a:rPr lang="th-TH" sz="3200" b="1" kern="1200" dirty="0" smtClean="0">
                <a:solidFill>
                  <a:srgbClr val="0070C0"/>
                </a:solidFill>
                <a:latin typeface="AngsanaUPC" panose="02020603050405020304" pitchFamily="18" charset="-34"/>
                <a:ea typeface="+mn-ea"/>
                <a:cs typeface="AngsanaUPC" panose="02020603050405020304" pitchFamily="18" charset="-34"/>
              </a:rPr>
              <a:t>กระบวนงาน</a:t>
            </a:r>
            <a:r>
              <a:rPr lang="en-US" sz="3200" b="1" kern="1200" dirty="0" smtClean="0">
                <a:solidFill>
                  <a:srgbClr val="0070C0"/>
                </a:solidFill>
                <a:latin typeface="AngsanaUPC" panose="02020603050405020304" pitchFamily="18" charset="-34"/>
                <a:ea typeface="+mn-ea"/>
                <a:cs typeface="AngsanaUPC" panose="02020603050405020304" pitchFamily="18" charset="-34"/>
              </a:rPr>
              <a:t>: </a:t>
            </a:r>
            <a:r>
              <a:rPr lang="th-TH" sz="3200" b="1" kern="1200" dirty="0" smtClean="0">
                <a:solidFill>
                  <a:srgbClr val="0070C0"/>
                </a:solidFill>
                <a:latin typeface="AngsanaUPC" panose="02020603050405020304" pitchFamily="18" charset="-34"/>
                <a:ea typeface="+mn-ea"/>
                <a:cs typeface="AngsanaUPC" panose="02020603050405020304" pitchFamily="18" charset="-34"/>
              </a:rPr>
              <a:t>การเงิน และ ธุรการสาขา</a:t>
            </a:r>
            <a:r>
              <a:rPr lang="en-US" sz="3200" b="1" kern="1200" dirty="0" smtClean="0">
                <a:solidFill>
                  <a:srgbClr val="0070C0"/>
                </a:solidFill>
                <a:latin typeface="AngsanaUPC" panose="02020603050405020304" pitchFamily="18" charset="-34"/>
                <a:ea typeface="+mn-ea"/>
                <a:cs typeface="AngsanaUPC" panose="02020603050405020304" pitchFamily="18" charset="-34"/>
              </a:rPr>
              <a:t> </a:t>
            </a:r>
            <a:r>
              <a:rPr lang="th-TH" sz="3200" b="1" kern="1200" dirty="0" smtClean="0">
                <a:solidFill>
                  <a:srgbClr val="0070C0"/>
                </a:solidFill>
                <a:latin typeface="AngsanaUPC" panose="02020603050405020304" pitchFamily="18" charset="-34"/>
                <a:ea typeface="+mn-ea"/>
                <a:cs typeface="AngsanaUPC" panose="02020603050405020304" pitchFamily="18" charset="-34"/>
              </a:rPr>
              <a:t>ครั้งที่ </a:t>
            </a:r>
            <a:r>
              <a:rPr lang="en-US" sz="3200" b="1" kern="1200" dirty="0">
                <a:solidFill>
                  <a:srgbClr val="0070C0"/>
                </a:solidFill>
                <a:latin typeface="AngsanaUPC" panose="02020603050405020304" pitchFamily="18" charset="-34"/>
                <a:ea typeface="+mn-ea"/>
                <a:cs typeface="AngsanaUPC" panose="02020603050405020304" pitchFamily="18" charset="-34"/>
              </a:rPr>
              <a:t>6</a:t>
            </a:r>
            <a:r>
              <a:rPr lang="en-US" sz="3200" b="1" kern="1200" dirty="0" smtClean="0">
                <a:solidFill>
                  <a:srgbClr val="0070C0"/>
                </a:solidFill>
                <a:latin typeface="AngsanaUPC" panose="02020603050405020304" pitchFamily="18" charset="-34"/>
                <a:ea typeface="+mn-ea"/>
                <a:cs typeface="AngsanaUPC" panose="02020603050405020304" pitchFamily="18" charset="-34"/>
              </a:rPr>
              <a:t/>
            </a:r>
            <a:br>
              <a:rPr lang="en-US" sz="3200" b="1" kern="1200" dirty="0" smtClean="0">
                <a:solidFill>
                  <a:srgbClr val="0070C0"/>
                </a:solidFill>
                <a:latin typeface="AngsanaUPC" panose="02020603050405020304" pitchFamily="18" charset="-34"/>
                <a:ea typeface="+mn-ea"/>
                <a:cs typeface="AngsanaUPC" panose="02020603050405020304" pitchFamily="18" charset="-34"/>
              </a:rPr>
            </a:br>
            <a:r>
              <a:rPr lang="th-TH" sz="4400" b="1" kern="1200" dirty="0" smtClean="0">
                <a:solidFill>
                  <a:srgbClr val="0070C0"/>
                </a:solidFill>
                <a:latin typeface="AngsanaUPC" panose="02020603050405020304" pitchFamily="18" charset="-34"/>
                <a:ea typeface="+mn-ea"/>
                <a:cs typeface="AngsanaUPC" panose="02020603050405020304" pitchFamily="18" charset="-34"/>
              </a:rPr>
              <a:t>การเตรียมการฝึกอบรมพนักงาน</a:t>
            </a:r>
            <a:endParaRPr lang="th-TH" sz="3600" b="1" kern="1200" dirty="0">
              <a:solidFill>
                <a:srgbClr val="0070C0"/>
              </a:solidFill>
              <a:latin typeface="AngsanaUPC" panose="02020603050405020304" pitchFamily="18" charset="-34"/>
              <a:ea typeface="+mn-ea"/>
              <a:cs typeface="AngsanaUPC" panose="02020603050405020304" pitchFamily="18" charset="-34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712" y="4869160"/>
            <a:ext cx="4800600" cy="1368152"/>
          </a:xfrm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th-TH" sz="2700" b="1" kern="12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ณ </a:t>
            </a:r>
            <a:r>
              <a:rPr lang="th-TH" sz="2700" b="1" kern="120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ห้อง</a:t>
            </a:r>
            <a:r>
              <a:rPr lang="th-TH" sz="2700" b="1" kern="120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ประชุมใหญ่</a:t>
            </a:r>
            <a:r>
              <a:rPr lang="en-US" sz="2700" b="1" kern="120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endParaRPr lang="th-TH" sz="2700" b="1" kern="1200" dirty="0">
              <a:solidFill>
                <a:prstClr val="black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th-TH" sz="2700" b="1" kern="120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บริษัทเอ็น ซี </a:t>
            </a:r>
            <a:r>
              <a:rPr lang="th-TH" sz="2700" b="1" kern="1200" dirty="0" err="1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เอส</a:t>
            </a:r>
            <a:r>
              <a:rPr lang="th-TH" sz="2700" b="1" kern="120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2700" b="1" kern="1200" dirty="0" err="1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โกลด์เบ</a:t>
            </a:r>
            <a:r>
              <a:rPr lang="th-TH" sz="2700" b="1" kern="120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รด จำกัด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th-TH" sz="2700" b="1" kern="120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เขต</a:t>
            </a:r>
            <a:r>
              <a:rPr lang="th-TH" sz="2700" b="1" kern="1200" dirty="0" err="1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มีนบุรี</a:t>
            </a:r>
            <a:r>
              <a:rPr lang="th-TH" sz="2700" b="1" kern="120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กรุงเทพมหาน</a:t>
            </a:r>
            <a:r>
              <a:rPr lang="th-TH" sz="2700" b="1" kern="12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คร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10887" y="4166957"/>
            <a:ext cx="2600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วันอังคารที่</a:t>
            </a:r>
            <a:r>
              <a:rPr lang="en-US" sz="2400" b="1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7 </a:t>
            </a:r>
            <a:r>
              <a:rPr lang="th-TH" sz="2400" b="1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กรกฎาคม </a:t>
            </a:r>
            <a:r>
              <a:rPr lang="en-US" sz="2400" b="1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2558</a:t>
            </a:r>
            <a:endParaRPr lang="en-US" sz="2400" b="1" dirty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564694" y="6237312"/>
            <a:ext cx="2227179" cy="568080"/>
            <a:chOff x="1197504" y="5761195"/>
            <a:chExt cx="3367413" cy="998790"/>
          </a:xfrm>
        </p:grpSpPr>
        <p:pic>
          <p:nvPicPr>
            <p:cNvPr id="1026" name="Picture 2" descr="http://ed.files-media.com/ud/gal/dcp/25/72628/DSCF7985-500x375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74" r="8779"/>
            <a:stretch/>
          </p:blipFill>
          <p:spPr bwMode="auto">
            <a:xfrm>
              <a:off x="1197504" y="5761195"/>
              <a:ext cx="1049519" cy="964078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53761" y="5761195"/>
              <a:ext cx="1043612" cy="998790"/>
            </a:xfrm>
            <a:prstGeom prst="flowChartConnector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88084" y="5764864"/>
              <a:ext cx="976833" cy="976833"/>
            </a:xfrm>
            <a:prstGeom prst="flowChartConnector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528" y="431802"/>
            <a:ext cx="745927" cy="654215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flipV="1">
            <a:off x="249983" y="1588443"/>
            <a:ext cx="8712968" cy="6831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911" y="215417"/>
            <a:ext cx="1318786" cy="115664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89879" y="690164"/>
            <a:ext cx="6879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i="1" dirty="0" smtClean="0">
                <a:solidFill>
                  <a:srgbClr val="00B05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ภายใต้โครงการพัฒนาระบบ</a:t>
            </a:r>
            <a:r>
              <a:rPr lang="th-TH" sz="2400" b="1" i="1" dirty="0">
                <a:solidFill>
                  <a:srgbClr val="00B05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การติดตามและควบคุมงบประมาณและการเงิน </a:t>
            </a:r>
            <a:endParaRPr lang="th-TH" sz="2400" b="1" i="1" dirty="0" smtClean="0">
              <a:solidFill>
                <a:srgbClr val="00B05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algn="ctr"/>
            <a:r>
              <a:rPr lang="th-TH" sz="2400" b="1" i="1" dirty="0" smtClean="0">
                <a:solidFill>
                  <a:srgbClr val="00B05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(</a:t>
            </a:r>
            <a:r>
              <a:rPr lang="en-US" sz="2400" b="1" i="1" dirty="0" smtClean="0">
                <a:solidFill>
                  <a:srgbClr val="00B05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Fiscal </a:t>
            </a:r>
            <a:r>
              <a:rPr lang="en-US" sz="2400" b="1" i="1" dirty="0">
                <a:solidFill>
                  <a:srgbClr val="00B05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Monitoring and Control System: FMCS</a:t>
            </a:r>
            <a:r>
              <a:rPr lang="en-US" sz="2400" b="1" i="1" dirty="0" smtClean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2400" b="1" i="1" dirty="0">
              <a:solidFill>
                <a:srgbClr val="00B05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13325" y="175881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7030A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กิจกรรมปรับปรุง</a:t>
            </a:r>
            <a:r>
              <a:rPr lang="th-TH" sz="3200" b="1" dirty="0">
                <a:solidFill>
                  <a:srgbClr val="7030A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ระบบบริหารคุณภาพของบริษัทฯ </a:t>
            </a:r>
            <a:endParaRPr lang="th-TH" sz="3200" b="1" dirty="0" smtClean="0">
              <a:solidFill>
                <a:srgbClr val="7030A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5746846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utoUpdateAnimBg="0"/>
      <p:bldP spid="410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770297"/>
            <a:ext cx="8712968" cy="5645328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sz="2800" b="1" u="sng" dirty="0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การทำงานของสาขา</a:t>
            </a:r>
            <a:endParaRPr lang="en-US" sz="2800" dirty="0">
              <a:solidFill>
                <a:srgbClr val="00000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2800" b="1" dirty="0" smtClean="0">
                <a:solidFill>
                  <a:srgbClr val="FF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ทบทวนความสมบูรณ์ของ</a:t>
            </a:r>
            <a:r>
              <a:rPr lang="en-US" sz="2800" b="1" dirty="0" smtClean="0">
                <a:solidFill>
                  <a:srgbClr val="FF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SOP </a:t>
            </a:r>
            <a:r>
              <a:rPr lang="th-TH" sz="2800" b="1" dirty="0" smtClean="0">
                <a:solidFill>
                  <a:srgbClr val="FF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สำหรับสำนักงานสาขา</a:t>
            </a:r>
          </a:p>
          <a:p>
            <a:pPr marL="1031875" indent="-692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1.1.	SOP </a:t>
            </a:r>
            <a:r>
              <a:rPr lang="th-TH" sz="28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สมุห์บัญชีสาขา</a:t>
            </a:r>
            <a:endParaRPr lang="en-US" sz="2800" b="1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1031875" indent="-692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1.2.	SOP </a:t>
            </a:r>
            <a:r>
              <a:rPr lang="th-TH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การเงินสาขา</a:t>
            </a:r>
            <a:endParaRPr lang="en-US" sz="2800" b="1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1031875" indent="-692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1.3.	</a:t>
            </a:r>
            <a:r>
              <a:rPr lang="en-US" sz="2800" b="1" dirty="0" smtClean="0">
                <a:solidFill>
                  <a:srgbClr val="7030A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SOP Stock/ SOP Checker/ SOP Cashier</a:t>
            </a:r>
            <a:endParaRPr lang="th-TH" sz="2800" b="1" dirty="0" smtClean="0">
              <a:solidFill>
                <a:srgbClr val="7030A0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1031875" indent="-692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7030A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1.4.	</a:t>
            </a:r>
            <a:r>
              <a:rPr lang="th-TH" sz="2800" b="1" dirty="0" smtClean="0">
                <a:solidFill>
                  <a:srgbClr val="7030A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ผังโครงสร้างองค์กรสาขา พร้อม</a:t>
            </a:r>
            <a:r>
              <a:rPr lang="en-US" sz="2800" b="1" dirty="0" smtClean="0">
                <a:solidFill>
                  <a:srgbClr val="7030A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JA</a:t>
            </a:r>
          </a:p>
          <a:p>
            <a:pPr marL="457200" indent="-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AutoNum type="arabicPeriod" startAt="2"/>
            </a:pPr>
            <a:r>
              <a:rPr lang="th-TH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ติดตามความพร้อมของการจัดฝึกอบรมพนังงานสาขา</a:t>
            </a:r>
          </a:p>
          <a:p>
            <a:pPr marL="33972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2.1. </a:t>
            </a:r>
            <a:r>
              <a:rPr lang="th-TH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สื่อการสอน</a:t>
            </a:r>
          </a:p>
          <a:p>
            <a:pPr marL="33972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2.2. </a:t>
            </a:r>
            <a:r>
              <a:rPr lang="th-TH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ศักยภาพวิทยากร</a:t>
            </a:r>
          </a:p>
          <a:p>
            <a:pPr marL="33972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2.3.  </a:t>
            </a:r>
            <a:r>
              <a:rPr lang="th-TH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ความพร้อมของสถานที่ และ ผู้เข้ารับการอบรม</a:t>
            </a:r>
            <a:endParaRPr lang="en-US" sz="2800" b="1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457200" indent="-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3.	</a:t>
            </a:r>
            <a:r>
              <a:rPr lang="th-TH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ปฏิทินการทำงาน</a:t>
            </a:r>
            <a:endParaRPr lang="en-US" sz="2800" b="1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2" y="116632"/>
            <a:ext cx="211468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3600" b="1" u="sng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หัวข้อการหารือ</a:t>
            </a:r>
            <a:endParaRPr lang="en-US" sz="3600" b="1" u="sng" dirty="0">
              <a:solidFill>
                <a:srgbClr val="FF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1850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890047" y="1322766"/>
            <a:ext cx="1723549" cy="584775"/>
          </a:xfrm>
          <a:prstGeom prst="rect">
            <a:avLst/>
          </a:prstGeom>
          <a:noFill/>
          <a:ln w="12700">
            <a:solidFill>
              <a:srgbClr val="000000"/>
            </a:solidFill>
            <a:prstDash val="solid"/>
          </a:ln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ผู้จัดการสาขา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1560" y="2574049"/>
            <a:ext cx="2528387" cy="83099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ผู้ช่วยผู้จัดการสาขา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(ซุปเปอร์ไว</a:t>
            </a:r>
            <a:r>
              <a:rPr lang="th-TH" sz="20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เซอร์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1:7)</a:t>
            </a:r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34" name="Elbow Connector 33"/>
          <p:cNvCxnSpPr>
            <a:stCxn id="24" idx="2"/>
            <a:endCxn id="25" idx="0"/>
          </p:cNvCxnSpPr>
          <p:nvPr/>
        </p:nvCxnSpPr>
        <p:spPr>
          <a:xfrm rot="5400000">
            <a:off x="2980534" y="802761"/>
            <a:ext cx="666508" cy="2876068"/>
          </a:xfrm>
          <a:prstGeom prst="bentConnector3">
            <a:avLst>
              <a:gd name="adj1" fmla="val 50000"/>
            </a:avLst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016016" y="2574049"/>
            <a:ext cx="2445447" cy="83099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800" b="1" dirty="0" smtClean="0">
                <a:latin typeface="TH SarabunPSK" panose="020B0500040200020003" pitchFamily="34" charset="-34"/>
                <a:cs typeface="+mj-cs"/>
              </a:rPr>
              <a:t>สมุห์บัญชีสาขา</a:t>
            </a:r>
            <a:endParaRPr lang="th-TH" sz="2800" b="1" dirty="0">
              <a:latin typeface="TH SarabunPSK" panose="020B0500040200020003" pitchFamily="34" charset="-34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TH SarabunPSK" panose="020B0500040200020003" pitchFamily="34" charset="-34"/>
                <a:cs typeface="+mj-cs"/>
              </a:rPr>
              <a:t>1 </a:t>
            </a:r>
            <a:r>
              <a:rPr lang="th-TH" sz="2000" b="1" dirty="0">
                <a:latin typeface="TH SarabunPSK" panose="020B0500040200020003" pitchFamily="34" charset="-34"/>
                <a:cs typeface="+mj-cs"/>
              </a:rPr>
              <a:t>คน </a:t>
            </a:r>
          </a:p>
        </p:txBody>
      </p:sp>
      <p:cxnSp>
        <p:nvCxnSpPr>
          <p:cNvPr id="49" name="Elbow Connector 48"/>
          <p:cNvCxnSpPr>
            <a:stCxn id="24" idx="2"/>
            <a:endCxn id="43" idx="0"/>
          </p:cNvCxnSpPr>
          <p:nvPr/>
        </p:nvCxnSpPr>
        <p:spPr>
          <a:xfrm rot="16200000" flipH="1">
            <a:off x="5662027" y="997336"/>
            <a:ext cx="666508" cy="2486918"/>
          </a:xfrm>
          <a:prstGeom prst="bentConnector3">
            <a:avLst>
              <a:gd name="adj1" fmla="val 50000"/>
            </a:avLst>
          </a:prstGeom>
          <a:ln w="19050">
            <a:solidFill>
              <a:srgbClr val="0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899592" y="4372363"/>
            <a:ext cx="1800200" cy="46166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พนักงานช่วยขาย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86623" y="3757680"/>
            <a:ext cx="1813169" cy="478363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พนักงานขาย</a:t>
            </a:r>
          </a:p>
        </p:txBody>
      </p:sp>
      <p:cxnSp>
        <p:nvCxnSpPr>
          <p:cNvPr id="59" name="Elbow Connector 58"/>
          <p:cNvCxnSpPr>
            <a:stCxn id="25" idx="2"/>
            <a:endCxn id="56" idx="1"/>
          </p:cNvCxnSpPr>
          <p:nvPr/>
        </p:nvCxnSpPr>
        <p:spPr>
          <a:xfrm rot="5400000">
            <a:off x="788598" y="3516040"/>
            <a:ext cx="1198150" cy="976162"/>
          </a:xfrm>
          <a:prstGeom prst="bentConnector4">
            <a:avLst>
              <a:gd name="adj1" fmla="val 13338"/>
              <a:gd name="adj2" fmla="val 123418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25" idx="2"/>
            <a:endCxn id="57" idx="1"/>
          </p:cNvCxnSpPr>
          <p:nvPr/>
        </p:nvCxnSpPr>
        <p:spPr>
          <a:xfrm rot="5400000">
            <a:off x="1085281" y="3206389"/>
            <a:ext cx="591816" cy="989131"/>
          </a:xfrm>
          <a:prstGeom prst="bentConnector4">
            <a:avLst>
              <a:gd name="adj1" fmla="val 29793"/>
              <a:gd name="adj2" fmla="val 123111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699792" y="120829"/>
            <a:ext cx="3841116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3200" b="1" dirty="0">
                <a:solidFill>
                  <a:prstClr val="black"/>
                </a:solidFill>
                <a:latin typeface="TH SarabunPSK" panose="020B0500040200020003" pitchFamily="34" charset="-34"/>
                <a:cs typeface="+mj-cs"/>
              </a:rPr>
              <a:t>กรอบผังโครงสร้างองค์กร</a:t>
            </a:r>
            <a:r>
              <a:rPr lang="en-US" sz="3200" b="1" dirty="0">
                <a:solidFill>
                  <a:prstClr val="black"/>
                </a:solidFill>
                <a:latin typeface="TH SarabunPSK" panose="020B0500040200020003" pitchFamily="34" charset="-34"/>
                <a:cs typeface="+mj-cs"/>
              </a:rPr>
              <a:t>: </a:t>
            </a:r>
            <a:r>
              <a:rPr lang="th-TH" sz="3200" b="1" dirty="0">
                <a:solidFill>
                  <a:prstClr val="black"/>
                </a:solidFill>
                <a:latin typeface="TH SarabunPSK" panose="020B0500040200020003" pitchFamily="34" charset="-34"/>
                <a:cs typeface="+mj-cs"/>
              </a:rPr>
              <a:t>สาขา</a:t>
            </a:r>
            <a:r>
              <a:rPr lang="en-US" sz="3200" b="1" dirty="0">
                <a:solidFill>
                  <a:prstClr val="black"/>
                </a:solidFill>
                <a:latin typeface="TH SarabunPSK" panose="020B0500040200020003" pitchFamily="34" charset="-34"/>
                <a:cs typeface="+mj-cs"/>
              </a:rPr>
              <a:t> </a:t>
            </a:r>
            <a:endParaRPr lang="th-TH" sz="3200" b="1" dirty="0">
              <a:solidFill>
                <a:prstClr val="black"/>
              </a:solidFill>
              <a:latin typeface="TH SarabunPSK" panose="020B0500040200020003" pitchFamily="34" charset="-34"/>
              <a:cs typeface="+mj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80784" y="3686834"/>
            <a:ext cx="1915909" cy="76944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พนักงานการเงินสาขา</a:t>
            </a:r>
            <a:endParaRPr lang="th-TH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คน 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(1:4)</a:t>
            </a:r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27" name="Elbow Connector 26"/>
          <p:cNvCxnSpPr>
            <a:stCxn id="43" idx="2"/>
            <a:endCxn id="26" idx="1"/>
          </p:cNvCxnSpPr>
          <p:nvPr/>
        </p:nvCxnSpPr>
        <p:spPr>
          <a:xfrm rot="5400000">
            <a:off x="6426508" y="3259322"/>
            <a:ext cx="666509" cy="957956"/>
          </a:xfrm>
          <a:prstGeom prst="bentConnector4">
            <a:avLst>
              <a:gd name="adj1" fmla="val 21139"/>
              <a:gd name="adj2" fmla="val 123863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606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16356" y="2086982"/>
            <a:ext cx="4811144" cy="181588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135731" indent="-135731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latin typeface="TH SarabunPSK" panose="020B0500040200020003" pitchFamily="34" charset="-34"/>
                <a:cs typeface="+mj-cs"/>
              </a:rPr>
              <a:t>ผู้ช่วยผู้จัดการสาขา</a:t>
            </a:r>
            <a:endParaRPr lang="th-TH" sz="1400" b="1" dirty="0">
              <a:latin typeface="TH SarabunPSK" panose="020B0500040200020003" pitchFamily="34" charset="-34"/>
              <a:cs typeface="+mj-cs"/>
            </a:endParaRP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ทำงานตามที่ได้รับมอบหมายจากผู้จัดการสาขา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ช่วยผจ.สาขา วางแผน ประสาน และกำกับสายส่ง เพื่อเพิ่มยอดขาย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บริหารจัดการสายส่งให้ได้ตามเป้าหมายของสาขา</a:t>
            </a:r>
            <a:endParaRPr lang="en-US" sz="1400" dirty="0">
              <a:latin typeface="TH SarabunPSK" panose="020B0500040200020003" pitchFamily="34" charset="-34"/>
              <a:cs typeface="+mj-cs"/>
            </a:endParaRP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 smtClean="0">
                <a:latin typeface="TH SarabunPSK" panose="020B0500040200020003" pitchFamily="34" charset="-34"/>
                <a:cs typeface="+mj-cs"/>
              </a:rPr>
              <a:t>ตรวจทานรายงานการขายประจำวัน</a:t>
            </a:r>
            <a:r>
              <a:rPr lang="en-US" sz="1400" dirty="0" smtClean="0">
                <a:latin typeface="TH SarabunPSK" panose="020B0500040200020003" pitchFamily="34" charset="-34"/>
                <a:cs typeface="+mj-cs"/>
              </a:rPr>
              <a:t> </a:t>
            </a:r>
            <a:r>
              <a:rPr lang="th-TH" sz="1400" dirty="0" smtClean="0">
                <a:latin typeface="TH SarabunPSK" panose="020B0500040200020003" pitchFamily="34" charset="-34"/>
                <a:cs typeface="+mj-cs"/>
              </a:rPr>
              <a:t>(</a:t>
            </a:r>
            <a:r>
              <a:rPr lang="en-US" sz="1400" dirty="0" smtClean="0">
                <a:latin typeface="TH SarabunPSK" panose="020B0500040200020003" pitchFamily="34" charset="-34"/>
                <a:cs typeface="+mj-cs"/>
              </a:rPr>
              <a:t>Sales Daily Report</a:t>
            </a:r>
            <a:r>
              <a:rPr lang="th-TH" sz="1400" dirty="0" smtClean="0">
                <a:latin typeface="TH SarabunPSK" panose="020B0500040200020003" pitchFamily="34" charset="-34"/>
                <a:cs typeface="+mj-cs"/>
              </a:rPr>
              <a:t>)</a:t>
            </a:r>
            <a:endParaRPr lang="th-TH" sz="1400" dirty="0">
              <a:latin typeface="TH SarabunPSK" panose="020B0500040200020003" pitchFamily="34" charset="-34"/>
              <a:cs typeface="+mj-cs"/>
            </a:endParaRP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จัดทำแบบรายงานปัญหาอุปสรรคประจำวันของกลุ่มสายส่งที่รับผิดชอบ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ควบคุมการเบิกจ่ายค่าน้ำมัน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ควบคุมการเบิกจ่ายแก่สายส่งให้ตรงตาม</a:t>
            </a:r>
            <a:r>
              <a:rPr lang="th-TH" sz="1400" u="sng" dirty="0">
                <a:latin typeface="TH SarabunPSK" panose="020B0500040200020003" pitchFamily="34" charset="-34"/>
                <a:cs typeface="+mj-cs"/>
              </a:rPr>
              <a:t>ใบจ่ายสินค้า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128438" y="3528303"/>
            <a:ext cx="3808195" cy="98488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135731" indent="-135731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latin typeface="TH SarabunPSK" panose="020B0500040200020003" pitchFamily="34" charset="-34"/>
                <a:cs typeface="+mj-cs"/>
              </a:rPr>
              <a:t>พนักงานการเงินสาขา</a:t>
            </a:r>
            <a:endParaRPr lang="th-TH" sz="1600" b="1" dirty="0">
              <a:latin typeface="TH SarabunPSK" panose="020B0500040200020003" pitchFamily="34" charset="-34"/>
              <a:cs typeface="+mj-cs"/>
            </a:endParaRP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solidFill>
                  <a:srgbClr val="7030A0"/>
                </a:solidFill>
                <a:latin typeface="TH SarabunPSK" panose="020B0500040200020003" pitchFamily="34" charset="-34"/>
                <a:cs typeface="+mj-cs"/>
              </a:rPr>
              <a:t> รวบรวมบันทึก คีย์ข้อมูลการขาย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solidFill>
                  <a:srgbClr val="7030A0"/>
                </a:solidFill>
                <a:latin typeface="TH SarabunPSK" panose="020B0500040200020003" pitchFamily="34" charset="-34"/>
                <a:cs typeface="+mj-cs"/>
              </a:rPr>
              <a:t> ตรวจสอบรายงานการขาย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solidFill>
                  <a:srgbClr val="7030A0"/>
                </a:solidFill>
                <a:latin typeface="TH SarabunPSK" panose="020B0500040200020003" pitchFamily="34" charset="-34"/>
                <a:cs typeface="+mj-cs"/>
              </a:rPr>
              <a:t> จ่ายงานบิลฝากเก็บ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128438" y="1363707"/>
            <a:ext cx="3808194" cy="1631216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135731" indent="-135731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latin typeface="TH SarabunPSK" panose="020B0500040200020003" pitchFamily="34" charset="-34"/>
                <a:cs typeface="+mj-cs"/>
              </a:rPr>
              <a:t>สมุห์บัญชีสาขา</a:t>
            </a:r>
            <a:endParaRPr lang="th-TH" sz="1600" b="1" dirty="0">
              <a:latin typeface="TH SarabunPSK" panose="020B0500040200020003" pitchFamily="34" charset="-34"/>
              <a:cs typeface="+mj-cs"/>
            </a:endParaRPr>
          </a:p>
          <a:p>
            <a:pPr marL="133350" indent="-133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+mj-cs"/>
              </a:rPr>
              <a:t> </a:t>
            </a:r>
            <a:r>
              <a:rPr lang="th-TH" sz="1400" dirty="0">
                <a:solidFill>
                  <a:srgbClr val="7030A0"/>
                </a:solidFill>
                <a:latin typeface="TH SarabunPSK" panose="020B0500040200020003" pitchFamily="34" charset="-34"/>
                <a:cs typeface="+mj-cs"/>
              </a:rPr>
              <a:t>ตรวจสอบและจัดส่งบันทึก</a:t>
            </a:r>
            <a:r>
              <a:rPr lang="th-TH" sz="1400" u="sng" dirty="0">
                <a:solidFill>
                  <a:srgbClr val="FF0000"/>
                </a:solidFill>
                <a:latin typeface="TH SarabunPSK" panose="020B0500040200020003" pitchFamily="34" charset="-34"/>
                <a:cs typeface="+mj-cs"/>
              </a:rPr>
              <a:t>ข้อมูลการขาย</a:t>
            </a:r>
          </a:p>
          <a:p>
            <a:pPr marL="133350" indent="-133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solidFill>
                  <a:srgbClr val="7030A0"/>
                </a:solidFill>
                <a:latin typeface="TH SarabunPSK" panose="020B0500040200020003" pitchFamily="34" charset="-34"/>
                <a:cs typeface="+mj-cs"/>
              </a:rPr>
              <a:t>จัดทำเอกสารธุรกรรมการเงินให้ผู้จัดการสาขา</a:t>
            </a:r>
          </a:p>
          <a:p>
            <a:pPr marL="133350" indent="-133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solidFill>
                  <a:srgbClr val="7030A0"/>
                </a:solidFill>
                <a:latin typeface="TH SarabunPSK" panose="020B0500040200020003" pitchFamily="34" charset="-34"/>
                <a:cs typeface="+mj-cs"/>
              </a:rPr>
              <a:t> จัดทำรายงาน รวบรวมเอกสารด้าน</a:t>
            </a:r>
            <a:r>
              <a:rPr lang="th-TH" sz="1400" u="sng" dirty="0">
                <a:solidFill>
                  <a:srgbClr val="FF0000"/>
                </a:solidFill>
                <a:latin typeface="TH SarabunPSK" panose="020B0500040200020003" pitchFamily="34" charset="-34"/>
                <a:cs typeface="+mj-cs"/>
              </a:rPr>
              <a:t>บัญชี</a:t>
            </a:r>
            <a:r>
              <a:rPr lang="th-TH" sz="1400" dirty="0">
                <a:solidFill>
                  <a:srgbClr val="7030A0"/>
                </a:solidFill>
                <a:latin typeface="TH SarabunPSK" panose="020B0500040200020003" pitchFamily="34" charset="-34"/>
                <a:cs typeface="+mj-cs"/>
              </a:rPr>
              <a:t>และนำส่ง สนญ.  </a:t>
            </a:r>
          </a:p>
          <a:p>
            <a:pPr marL="133350" indent="-133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solidFill>
                  <a:srgbClr val="7030A0"/>
                </a:solidFill>
                <a:latin typeface="TH SarabunPSK" panose="020B0500040200020003" pitchFamily="34" charset="-34"/>
                <a:cs typeface="+mj-cs"/>
              </a:rPr>
              <a:t> จัดทำรายงาน รวบรวมเอกสารด้าน</a:t>
            </a:r>
            <a:r>
              <a:rPr lang="th-TH" sz="1400" u="sng" dirty="0">
                <a:solidFill>
                  <a:srgbClr val="FF0000"/>
                </a:solidFill>
                <a:latin typeface="TH SarabunPSK" panose="020B0500040200020003" pitchFamily="34" charset="-34"/>
                <a:cs typeface="+mj-cs"/>
              </a:rPr>
              <a:t>การเงิน</a:t>
            </a:r>
            <a:r>
              <a:rPr lang="th-TH" sz="1400" dirty="0">
                <a:solidFill>
                  <a:srgbClr val="7030A0"/>
                </a:solidFill>
                <a:latin typeface="TH SarabunPSK" panose="020B0500040200020003" pitchFamily="34" charset="-34"/>
                <a:cs typeface="+mj-cs"/>
              </a:rPr>
              <a:t>และนำส่ง สนญ. </a:t>
            </a:r>
          </a:p>
          <a:p>
            <a:pPr marL="133350" indent="-133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solidFill>
                  <a:srgbClr val="FF0000"/>
                </a:solidFill>
                <a:latin typeface="TH SarabunPSK" panose="020B0500040200020003" pitchFamily="34" charset="-34"/>
                <a:cs typeface="+mj-cs"/>
              </a:rPr>
              <a:t>คีย์ตัดลูกหนี้สาขา</a:t>
            </a:r>
          </a:p>
          <a:p>
            <a:pPr marL="133350" indent="-133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solidFill>
                  <a:srgbClr val="7030A0"/>
                </a:solidFill>
                <a:latin typeface="TH SarabunPSK" panose="020B0500040200020003" pitchFamily="34" charset="-34"/>
                <a:cs typeface="+mj-cs"/>
              </a:rPr>
              <a:t>จัดทำรายการขอซื้อ ดูแลสโตร์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16356" y="201910"/>
            <a:ext cx="4811144" cy="184665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latin typeface="TH SarabunPSK" panose="020B0500040200020003" pitchFamily="34" charset="-34"/>
                <a:cs typeface="+mj-cs"/>
              </a:rPr>
              <a:t>ผู้จัดการสาขา</a:t>
            </a:r>
          </a:p>
          <a:p>
            <a:pPr marL="133350" indent="-133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 smtClean="0">
                <a:latin typeface="TH SarabunPSK" panose="020B0500040200020003" pitchFamily="34" charset="-34"/>
                <a:cs typeface="+mj-cs"/>
              </a:rPr>
              <a:t>วางแผน </a:t>
            </a:r>
            <a:r>
              <a:rPr lang="th-TH" sz="1400" dirty="0">
                <a:latin typeface="TH SarabunPSK" panose="020B0500040200020003" pitchFamily="34" charset="-34"/>
                <a:cs typeface="+mj-cs"/>
              </a:rPr>
              <a:t>ประสาน และกำกับแผนการขาย เพื่อเพิ่มยอดขาย</a:t>
            </a:r>
          </a:p>
          <a:p>
            <a:pPr marL="133350" indent="-133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บริหารจัดการสาขา (คน งาน เงิน) ให้ได้ตาม </a:t>
            </a:r>
            <a:r>
              <a:rPr lang="en-US" sz="1400" dirty="0">
                <a:latin typeface="TH SarabunPSK" panose="020B0500040200020003" pitchFamily="34" charset="-34"/>
                <a:cs typeface="+mj-cs"/>
              </a:rPr>
              <a:t>WIGs</a:t>
            </a:r>
            <a:endParaRPr lang="th-TH" sz="1400" dirty="0">
              <a:latin typeface="TH SarabunPSK" panose="020B0500040200020003" pitchFamily="34" charset="-34"/>
              <a:cs typeface="+mj-cs"/>
            </a:endParaRPr>
          </a:p>
          <a:p>
            <a:pPr marL="133350" indent="-133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รวบรวมข้อมูล</a:t>
            </a:r>
            <a:r>
              <a:rPr lang="en-US" sz="1400" dirty="0">
                <a:latin typeface="TH SarabunPSK" panose="020B0500040200020003" pitchFamily="34" charset="-34"/>
                <a:cs typeface="+mj-cs"/>
              </a:rPr>
              <a:t> HR </a:t>
            </a:r>
            <a:r>
              <a:rPr lang="th-TH" sz="1400" dirty="0">
                <a:latin typeface="TH SarabunPSK" panose="020B0500040200020003" pitchFamily="34" charset="-34"/>
                <a:cs typeface="+mj-cs"/>
              </a:rPr>
              <a:t>เพื่อจัดทำรายงานเงินเดือนนำส่งสนญ.</a:t>
            </a:r>
          </a:p>
          <a:p>
            <a:pPr marL="133350" indent="-133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ติดต่อทำธุรกรรมกับธนาคาร</a:t>
            </a:r>
          </a:p>
          <a:p>
            <a:pPr marL="133350" indent="-133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ตรวจสอบ อนุมัติ และจัดทำเอกสาร/รายงานส่งสำนักงานใหญ่ ตามที่บริษัทฯ กำหนด</a:t>
            </a:r>
          </a:p>
          <a:p>
            <a:pPr marL="133350" indent="-133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ลูกค้าสัมพันธ์ และ ชุมชนสัมพันธ์</a:t>
            </a:r>
            <a:endParaRPr lang="en-US" sz="1400" dirty="0">
              <a:latin typeface="TH SarabunPSK" panose="020B0500040200020003" pitchFamily="34" charset="-34"/>
              <a:cs typeface="+mj-cs"/>
            </a:endParaRPr>
          </a:p>
          <a:p>
            <a:pPr marL="133350" indent="-133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ปฏิบัติตามงานที่ได้รับมอบหมายจาก ผู้จัดการฝ่ายฯ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6356" y="5325596"/>
            <a:ext cx="4822530" cy="141577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135731" indent="-135731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err="1" smtClean="0">
                <a:latin typeface="TH SarabunPSK" panose="020B0500040200020003" pitchFamily="34" charset="-34"/>
                <a:cs typeface="+mj-cs"/>
              </a:rPr>
              <a:t>ผช</a:t>
            </a:r>
            <a:r>
              <a:rPr lang="th-TH" sz="1600" b="1" dirty="0" smtClean="0">
                <a:latin typeface="TH SarabunPSK" panose="020B0500040200020003" pitchFamily="34" charset="-34"/>
                <a:cs typeface="+mj-cs"/>
              </a:rPr>
              <a:t>. </a:t>
            </a:r>
            <a:r>
              <a:rPr lang="th-TH" sz="1600" b="1" dirty="0">
                <a:latin typeface="TH SarabunPSK" panose="020B0500040200020003" pitchFamily="34" charset="-34"/>
                <a:cs typeface="+mj-cs"/>
              </a:rPr>
              <a:t>พนักงานขาย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 รับผิดชอบการเข้าเยี่ยมลูกค้า ตามแผนงานที่ได้รับจาก ผจ. สาขา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ขับรถ และดูแลรักษารถประจำสายส่ง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ช่วยเหลืองานพนักงานขาย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เรียกเก็บเงินค่าสินค้า ตาม </a:t>
            </a:r>
            <a:r>
              <a:rPr lang="th-TH" sz="1400" u="sng" dirty="0">
                <a:latin typeface="TH SarabunPSK" panose="020B0500040200020003" pitchFamily="34" charset="-34"/>
                <a:cs typeface="+mj-cs"/>
              </a:rPr>
              <a:t>บิลขาย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นำส่งเงินค่าสินค้าให้พนักงานธุรการขายที่ได้รับหมายจาก </a:t>
            </a:r>
            <a:r>
              <a:rPr lang="th-TH" sz="1400" dirty="0" err="1">
                <a:latin typeface="TH SarabunPSK" panose="020B0500040200020003" pitchFamily="34" charset="-34"/>
                <a:cs typeface="+mj-cs"/>
              </a:rPr>
              <a:t>ผจ</a:t>
            </a:r>
            <a:r>
              <a:rPr lang="th-TH" sz="1400" dirty="0">
                <a:latin typeface="TH SarabunPSK" panose="020B0500040200020003" pitchFamily="34" charset="-34"/>
                <a:cs typeface="+mj-cs"/>
              </a:rPr>
              <a:t>.สาขา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3202" y="4100879"/>
            <a:ext cx="4815684" cy="1200329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135731" indent="-135731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latin typeface="TH SarabunPSK" panose="020B0500040200020003" pitchFamily="34" charset="-34"/>
                <a:cs typeface="+mj-cs"/>
              </a:rPr>
              <a:t>พนักงาน</a:t>
            </a:r>
            <a:r>
              <a:rPr lang="th-TH" sz="1600" b="1" dirty="0">
                <a:latin typeface="TH SarabunPSK" panose="020B0500040200020003" pitchFamily="34" charset="-34"/>
                <a:cs typeface="+mj-cs"/>
              </a:rPr>
              <a:t>ขาย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รับผิดชอบยอดขายจากลูกค้าตามแผนงานที่ได้รับจาก ผจ. สาขา 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 เปิดการขายลูกค้ารายใหม่ในพื้นที่สายส่งที่รับผิดชอบ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บันทึกคอลล์การ์ด และ บันทึก</a:t>
            </a:r>
            <a:r>
              <a:rPr lang="en-US" sz="1400" dirty="0">
                <a:latin typeface="TH SarabunPSK" panose="020B0500040200020003" pitchFamily="34" charset="-34"/>
                <a:cs typeface="+mj-cs"/>
              </a:rPr>
              <a:t> Report</a:t>
            </a:r>
          </a:p>
          <a:p>
            <a:pPr marL="135731" indent="-135731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1400" dirty="0">
                <a:latin typeface="TH SarabunPSK" panose="020B0500040200020003" pitchFamily="34" charset="-34"/>
                <a:cs typeface="+mj-cs"/>
              </a:rPr>
              <a:t>จัดทำแบบรายงานปัญหาอุปสรรคประจำวันของสายส่งที่รับผิดชอบ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300192" y="0"/>
            <a:ext cx="299793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400" b="1" dirty="0">
                <a:solidFill>
                  <a:prstClr val="black"/>
                </a:solidFill>
                <a:latin typeface="TH SarabunPSK" panose="020B0500040200020003" pitchFamily="34" charset="-34"/>
                <a:cs typeface="+mj-cs"/>
              </a:rPr>
              <a:t>กรอบ</a:t>
            </a:r>
            <a:r>
              <a:rPr lang="th-TH" sz="24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+mj-cs"/>
              </a:rPr>
              <a:t>ผังโครงสร้าง</a:t>
            </a:r>
            <a:r>
              <a:rPr lang="th-TH" sz="2400" b="1" dirty="0">
                <a:solidFill>
                  <a:prstClr val="black"/>
                </a:solidFill>
                <a:latin typeface="TH SarabunPSK" panose="020B0500040200020003" pitchFamily="34" charset="-34"/>
                <a:cs typeface="+mj-cs"/>
              </a:rPr>
              <a:t>องค์กร</a:t>
            </a:r>
            <a:r>
              <a:rPr lang="en-US" sz="2400" b="1" dirty="0">
                <a:solidFill>
                  <a:prstClr val="black"/>
                </a:solidFill>
                <a:latin typeface="TH SarabunPSK" panose="020B0500040200020003" pitchFamily="34" charset="-34"/>
                <a:cs typeface="+mj-cs"/>
              </a:rPr>
              <a:t>: </a:t>
            </a:r>
            <a:r>
              <a:rPr lang="th-TH" sz="2400" b="1" dirty="0">
                <a:solidFill>
                  <a:prstClr val="black"/>
                </a:solidFill>
                <a:latin typeface="TH SarabunPSK" panose="020B0500040200020003" pitchFamily="34" charset="-34"/>
                <a:cs typeface="+mj-cs"/>
              </a:rPr>
              <a:t>สาขา</a:t>
            </a:r>
            <a:r>
              <a:rPr lang="en-US" sz="2400" b="1" dirty="0">
                <a:solidFill>
                  <a:prstClr val="black"/>
                </a:solidFill>
                <a:latin typeface="TH SarabunPSK" panose="020B0500040200020003" pitchFamily="34" charset="-34"/>
                <a:cs typeface="+mj-cs"/>
              </a:rPr>
              <a:t> </a:t>
            </a:r>
            <a:endParaRPr lang="th-TH" sz="2400" b="1" dirty="0">
              <a:solidFill>
                <a:prstClr val="black"/>
              </a:solidFill>
              <a:latin typeface="TH SarabunPSK" panose="020B0500040200020003" pitchFamily="34" charset="-34"/>
              <a:cs typeface="+mj-cs"/>
            </a:endParaRPr>
          </a:p>
        </p:txBody>
      </p:sp>
      <p:cxnSp>
        <p:nvCxnSpPr>
          <p:cNvPr id="27" name="Elbow Connector 26"/>
          <p:cNvCxnSpPr/>
          <p:nvPr/>
        </p:nvCxnSpPr>
        <p:spPr>
          <a:xfrm rot="5400000">
            <a:off x="6091226" y="3246435"/>
            <a:ext cx="271685" cy="1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771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87588"/>
              </p:ext>
            </p:extLst>
          </p:nvPr>
        </p:nvGraphicFramePr>
        <p:xfrm>
          <a:off x="251520" y="840572"/>
          <a:ext cx="8712968" cy="5022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  <a:gridCol w="6264696"/>
              </a:tblGrid>
              <a:tr h="558062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ว/ด/ป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กิจกรรม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/>
                </a:tc>
              </a:tr>
              <a:tr h="558062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อ. 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9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 </a:t>
                      </a:r>
                      <a:r>
                        <a:rPr lang="th-TH" sz="2800" b="1" baseline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มิย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. 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58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ตรวจร่าง 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SOP: </a:t>
                      </a: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สมุห์บัญชีสาขา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,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 การเงินสาขา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, Stock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/>
                </a:tc>
              </a:tr>
              <a:tr h="55806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จ.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15 </a:t>
                      </a:r>
                      <a:r>
                        <a:rPr kumimoji="0" lang="th-TH" sz="2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มิย</a:t>
                      </a: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.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 MD </a:t>
                      </a: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ลงนามใน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 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SOP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/>
                </a:tc>
              </a:tr>
              <a:tr h="55806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อ.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16 </a:t>
                      </a:r>
                      <a:r>
                        <a:rPr kumimoji="0" lang="th-TH" sz="2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มิย</a:t>
                      </a: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.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ผลิตเอกสาร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/>
                </a:tc>
              </a:tr>
              <a:tr h="558062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ศ.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 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19 </a:t>
                      </a:r>
                      <a:r>
                        <a:rPr lang="th-TH" sz="2800" b="1" baseline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มิย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.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- 19 </a:t>
                      </a:r>
                      <a:r>
                        <a:rPr lang="th-TH" sz="2800" b="1" baseline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กค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. 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58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ออกตรวจสาขาที่คงค้างอยู่ ด้วยวิธีการเดิม (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IQA#1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)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/>
                </a:tc>
              </a:tr>
              <a:tr h="55806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อ.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30</a:t>
                      </a: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 </a:t>
                      </a:r>
                      <a:r>
                        <a:rPr kumimoji="0" lang="th-TH" sz="2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มิย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. 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Workshop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: Trainers 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และ 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Auditors IQA#2</a:t>
                      </a:r>
                      <a:endParaRPr lang="en-US" sz="2800" b="1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/>
                </a:tc>
              </a:tr>
              <a:tr h="55806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อา.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12 </a:t>
                      </a:r>
                      <a:r>
                        <a:rPr kumimoji="0" lang="th-TH" sz="2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กค</a:t>
                      </a: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.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อบรม 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IQA#2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 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แก่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 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สายสมุห์ฯ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: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 </a:t>
                      </a:r>
                      <a:r>
                        <a:rPr lang="th-TH" sz="2800" b="1" baseline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ผส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.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,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 </a:t>
                      </a:r>
                      <a:r>
                        <a:rPr lang="th-TH" sz="2800" b="1" baseline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ชส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., 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สมุห์บัญชี</a:t>
                      </a:r>
                      <a:endParaRPr lang="en-US" sz="2800" b="1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/>
                </a:tc>
              </a:tr>
              <a:tr h="55806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อา.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19 </a:t>
                      </a:r>
                      <a:r>
                        <a:rPr kumimoji="0" lang="th-TH" sz="2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กค</a:t>
                      </a: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.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อบรม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IQA#2 </a:t>
                      </a: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แก่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 </a:t>
                      </a: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สายการเงิน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: </a:t>
                      </a: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การเงินสาขา</a:t>
                      </a:r>
                      <a:endParaRPr kumimoji="0" lang="en-US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+mj-cs"/>
                      </a:endParaRPr>
                    </a:p>
                  </a:txBody>
                  <a:tcPr/>
                </a:tc>
              </a:tr>
              <a:tr h="55806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ส.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1 </a:t>
                      </a:r>
                      <a:r>
                        <a:rPr kumimoji="0" lang="th-TH" sz="2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สค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.</a:t>
                      </a: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-</a:t>
                      </a: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31 </a:t>
                      </a:r>
                      <a:r>
                        <a:rPr kumimoji="0" lang="th-TH" sz="2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ตค</a:t>
                      </a: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.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IQA#2: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 </a:t>
                      </a: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ออกตรวจทั้ง 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+mj-cs"/>
                        </a:rPr>
                        <a:t>14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347864" y="-3089"/>
            <a:ext cx="26052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dirty="0" smtClean="0">
                <a:solidFill>
                  <a:prstClr val="black"/>
                </a:solidFill>
                <a:latin typeface="TH SarabunPSK" panose="020B0500040200020003" pitchFamily="34" charset="-34"/>
                <a:cs typeface="+mj-cs"/>
              </a:rPr>
              <a:t>(ร่าง) ปฏิทิน </a:t>
            </a:r>
            <a:r>
              <a:rPr lang="en-US" sz="3600" dirty="0" smtClean="0">
                <a:solidFill>
                  <a:prstClr val="black"/>
                </a:solidFill>
                <a:latin typeface="TH SarabunPSK" panose="020B0500040200020003" pitchFamily="34" charset="-34"/>
                <a:cs typeface="+mj-cs"/>
              </a:rPr>
              <a:t>IQA#2</a:t>
            </a:r>
            <a:endParaRPr lang="en-US" sz="3600" dirty="0">
              <a:solidFill>
                <a:prstClr val="black"/>
              </a:solidFill>
              <a:latin typeface="TH SarabunPSK" panose="020B0500040200020003" pitchFamily="34" charset="-34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5520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76" y="28600"/>
            <a:ext cx="3275856" cy="1124744"/>
          </a:xfrm>
        </p:spPr>
        <p:txBody>
          <a:bodyPr>
            <a:noAutofit/>
          </a:bodyPr>
          <a:lstStyle/>
          <a:p>
            <a:pPr algn="ctr"/>
            <a:r>
              <a:rPr lang="th-TH" sz="4000" b="1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กำหนดการ </a:t>
            </a:r>
            <a:r>
              <a:rPr lang="en-US" sz="4000" b="1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IQA#2</a:t>
            </a:r>
            <a:br>
              <a:rPr lang="en-US" sz="4000" b="1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3600" b="1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กลุ่มสาย</a:t>
            </a:r>
            <a:r>
              <a:rPr lang="th-TH" sz="3600" b="1" dirty="0" err="1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สมุห์บัญญชี</a:t>
            </a:r>
            <a:endParaRPr lang="en-US" sz="3600" b="1" dirty="0">
              <a:solidFill>
                <a:srgbClr val="FF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757497"/>
              </p:ext>
            </p:extLst>
          </p:nvPr>
        </p:nvGraphicFramePr>
        <p:xfrm>
          <a:off x="179512" y="2276872"/>
          <a:ext cx="8784976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5112568"/>
                <a:gridCol w="20882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เวลา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วิทยากร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8:30-9:30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ผังโครงสร้างสาขา พร้อม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JA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จักร</a:t>
                      </a:r>
                      <a:r>
                        <a:rPr lang="th-TH" sz="2000" b="1" dirty="0" err="1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พงษ์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9:30-1030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SOP Stock/ SOP Checker/ SOP Cashier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err="1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ปิยะวรรณ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10:30-11:00 </a:t>
                      </a:r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น.</a:t>
                      </a:r>
                      <a:endParaRPr lang="en-US" sz="2000" b="1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บรรยาย </a:t>
                      </a:r>
                      <a:r>
                        <a:rPr lang="en-US" sz="2000" b="1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SOP </a:t>
                      </a:r>
                      <a:r>
                        <a:rPr lang="th-TH" sz="2000" b="1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สมุห์บัญชีสาขา</a:t>
                      </a:r>
                      <a:r>
                        <a:rPr lang="en-US" sz="2000" b="1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: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งานประจำวัน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(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Daily)</a:t>
                      </a:r>
                      <a:endParaRPr lang="en-US" sz="2000" b="1" dirty="0" smtClean="0">
                        <a:latin typeface="AngsanaUPC" panose="02020603050405020304" pitchFamily="18" charset="-34"/>
                        <a:ea typeface="Calibri" panose="020F0502020204030204" pitchFamily="34" charset="0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อรวรรณ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11:00-11:30 </a:t>
                      </a:r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น.</a:t>
                      </a:r>
                      <a:endParaRPr lang="en-US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บรรยาย </a:t>
                      </a:r>
                      <a:r>
                        <a:rPr lang="en-US" sz="2000" b="1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SOP </a:t>
                      </a:r>
                      <a:r>
                        <a:rPr lang="th-TH" sz="2000" b="1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สมุห์บัญชีสาขา</a:t>
                      </a:r>
                      <a:r>
                        <a:rPr lang="en-US" sz="2000" b="1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: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งานประจำสัปดาห์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(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Weekly)</a:t>
                      </a:r>
                      <a:endParaRPr lang="en-US" sz="2000" b="1" dirty="0" smtClean="0">
                        <a:latin typeface="AngsanaUPC" panose="02020603050405020304" pitchFamily="18" charset="-34"/>
                        <a:ea typeface="Calibri" panose="020F0502020204030204" pitchFamily="34" charset="0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ภัทรา</a:t>
                      </a:r>
                      <a:r>
                        <a:rPr lang="th-TH" sz="2000" b="1" dirty="0" err="1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ภรณ์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11:30-12:00 </a:t>
                      </a:r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น.</a:t>
                      </a:r>
                      <a:endParaRPr lang="en-US" sz="2000" b="1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บรรยาย </a:t>
                      </a:r>
                      <a:r>
                        <a:rPr lang="en-US" sz="2000" b="1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SOP </a:t>
                      </a:r>
                      <a:r>
                        <a:rPr lang="th-TH" sz="2000" b="1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สมุห์บัญชีสาขา</a:t>
                      </a:r>
                      <a:r>
                        <a:rPr lang="en-US" sz="2000" b="1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: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งานประจำเดือน (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Monthly)</a:t>
                      </a:r>
                      <a:endParaRPr lang="en-US" sz="2000" b="1" dirty="0" smtClean="0">
                        <a:latin typeface="AngsanaUPC" panose="02020603050405020304" pitchFamily="18" charset="-34"/>
                        <a:ea typeface="Calibri" panose="020F0502020204030204" pitchFamily="34" charset="0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วนิดา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12:00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13:00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น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03225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พักรับประทานอาหารกลางวัน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tx1"/>
                        </a:solidFill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13:00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15:00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น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03225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Workshop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งานบัญชี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: 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งานประจำวัน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(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Daily)</a:t>
                      </a:r>
                      <a:endParaRPr lang="en-US" sz="2000" b="1" dirty="0" smtClean="0">
                        <a:latin typeface="AngsanaUPC" panose="02020603050405020304" pitchFamily="18" charset="-34"/>
                        <a:ea typeface="Calibri" panose="020F0502020204030204" pitchFamily="34" charset="0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อรวรรณ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และทีม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15:00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16:00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น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03225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Workshop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งานบัญชี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: 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งานประจำสัปดาห์ 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(Weekly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)</a:t>
                      </a:r>
                      <a:endParaRPr lang="en-US" sz="2000" b="1" dirty="0">
                        <a:latin typeface="AngsanaUPC" panose="02020603050405020304" pitchFamily="18" charset="-34"/>
                        <a:ea typeface="Calibri" panose="020F0502020204030204" pitchFamily="34" charset="0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ภัทรา</a:t>
                      </a:r>
                      <a:r>
                        <a:rPr lang="th-TH" sz="2000" b="1" dirty="0" err="1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ภรณ์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และทีม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16:00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17:00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น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0322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Workshop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งานบัญชี</a:t>
                      </a:r>
                      <a:r>
                        <a:rPr lang="en-US" sz="2000" b="1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: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งานประจำเดือน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(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ea typeface="Calibri" panose="020F0502020204030204" pitchFamily="34" charset="0"/>
                          <a:cs typeface="AngsanaUPC" panose="02020603050405020304" pitchFamily="18" charset="-34"/>
                        </a:rPr>
                        <a:t>Monthly)</a:t>
                      </a:r>
                      <a:endParaRPr lang="en-US" sz="2000" b="1" dirty="0">
                        <a:latin typeface="AngsanaUPC" panose="02020603050405020304" pitchFamily="18" charset="-34"/>
                        <a:ea typeface="Calibri" panose="020F0502020204030204" pitchFamily="34" charset="0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วนิดา และทีม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635896" y="116632"/>
            <a:ext cx="3970959" cy="181588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th-TH" sz="2800" b="1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ระยะเวลา</a:t>
            </a:r>
            <a:r>
              <a:rPr lang="en-US" sz="2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: 1 </a:t>
            </a:r>
            <a:r>
              <a:rPr lang="th-TH" sz="2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วัน (</a:t>
            </a:r>
            <a:r>
              <a:rPr lang="en-US" sz="2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6-8</a:t>
            </a:r>
            <a:r>
              <a:rPr lang="th-TH" sz="2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ชม.)</a:t>
            </a:r>
          </a:p>
          <a:p>
            <a:r>
              <a:rPr lang="th-TH" sz="2800" b="1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รูปแบบ</a:t>
            </a:r>
            <a:r>
              <a:rPr lang="en-US" sz="2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: </a:t>
            </a:r>
            <a:r>
              <a:rPr lang="th-TH" sz="2800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บรรยาย</a:t>
            </a:r>
            <a:r>
              <a:rPr lang="en-US" sz="2800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: workshop,  70%:30%</a:t>
            </a:r>
          </a:p>
          <a:p>
            <a:r>
              <a:rPr lang="th-TH" sz="2800" b="1" dirty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จำนวนสาขา</a:t>
            </a:r>
            <a:r>
              <a:rPr lang="en-US" sz="2800" b="1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: </a:t>
            </a:r>
            <a:r>
              <a:rPr lang="th-TH" sz="2800" b="1" dirty="0" err="1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ผส</a:t>
            </a:r>
            <a:r>
              <a:rPr lang="th-TH" sz="2800" b="1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. กับ</a:t>
            </a:r>
            <a:r>
              <a:rPr lang="en-US" sz="2800" b="1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2800" b="1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สมุห์</a:t>
            </a:r>
            <a:endParaRPr lang="en-US" sz="2800" b="1" dirty="0">
              <a:solidFill>
                <a:srgbClr val="FF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2800" b="1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จำนวน</a:t>
            </a:r>
            <a:r>
              <a:rPr lang="th-TH" sz="2800" b="1" dirty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ผู้เข้าฯ</a:t>
            </a:r>
            <a:r>
              <a:rPr lang="en-US" sz="2800" b="1" dirty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: </a:t>
            </a:r>
            <a:r>
              <a:rPr lang="en-US" sz="2800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26 </a:t>
            </a:r>
            <a:r>
              <a:rPr lang="th-TH" sz="2800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คน</a:t>
            </a:r>
            <a:endParaRPr lang="en-US" sz="2800" dirty="0">
              <a:solidFill>
                <a:srgbClr val="FF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484784"/>
            <a:ext cx="1646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8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อา. </a:t>
            </a:r>
            <a:r>
              <a:rPr lang="en-US" sz="28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 </a:t>
            </a:r>
            <a:r>
              <a:rPr lang="th-TH" sz="28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กค</a:t>
            </a:r>
            <a:r>
              <a:rPr lang="th-TH" sz="28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en-US" sz="28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58</a:t>
            </a:r>
          </a:p>
        </p:txBody>
      </p:sp>
    </p:spTree>
    <p:extLst>
      <p:ext uri="{BB962C8B-B14F-4D97-AF65-F5344CB8AC3E}">
        <p14:creationId xmlns:p14="http://schemas.microsoft.com/office/powerpoint/2010/main" val="289398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32" y="24310"/>
            <a:ext cx="5119588" cy="389070"/>
          </a:xfrm>
        </p:spPr>
        <p:txBody>
          <a:bodyPr>
            <a:noAutofit/>
          </a:bodyPr>
          <a:lstStyle/>
          <a:p>
            <a:r>
              <a:rPr lang="th-TH" sz="2400" b="1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กำหนดการ </a:t>
            </a:r>
            <a:r>
              <a:rPr lang="en-US" sz="2400" b="1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IQA#2: </a:t>
            </a:r>
            <a:r>
              <a:rPr lang="th-TH" sz="2400" b="1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กลุ่มสายการเงินสาขา</a:t>
            </a:r>
            <a:r>
              <a:rPr lang="th-TH" sz="2400" b="1" dirty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รูปแบบ</a:t>
            </a:r>
            <a:r>
              <a:rPr lang="en-US" sz="2400" dirty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endParaRPr lang="en-US" sz="2400" b="1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058139"/>
              </p:ext>
            </p:extLst>
          </p:nvPr>
        </p:nvGraphicFramePr>
        <p:xfrm>
          <a:off x="-87569" y="966047"/>
          <a:ext cx="9213089" cy="5767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745"/>
                <a:gridCol w="6193634"/>
                <a:gridCol w="1784710"/>
              </a:tblGrid>
              <a:tr h="376729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เวลา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วิทยากร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729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8:30-9:30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ผังโครงสร้างสาขา พร้อม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JA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err="1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อ.อัคพช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+ </a:t>
                      </a:r>
                      <a:r>
                        <a:rPr lang="th-TH" sz="1800" b="1" baseline="0" dirty="0" err="1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อ.พชร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พล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729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9:30-10:30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บรรยาย </a:t>
                      </a: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SOP: Stock/ Checker/ Cashier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หยาดอรุณ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72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9:45-10:15 </a:t>
                      </a:r>
                      <a:r>
                        <a:rPr lang="th-TH" sz="1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น.</a:t>
                      </a:r>
                      <a:endParaRPr lang="en-US" sz="1800" b="1" dirty="0" smtClean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 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บรรยาย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SOP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การเงินสาขา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: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b="1" baseline="0" dirty="0" smtClean="0">
                          <a:solidFill>
                            <a:srgbClr val="FF0000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คัดแยกบิลขาย</a:t>
                      </a:r>
                      <a:r>
                        <a:rPr lang="en-US" sz="1800" b="1" baseline="0" dirty="0" smtClean="0">
                          <a:solidFill>
                            <a:srgbClr val="FF0000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(1)</a:t>
                      </a:r>
                      <a:endParaRPr lang="en-US" sz="1800" b="1" dirty="0" smtClean="0">
                        <a:solidFill>
                          <a:srgbClr val="FF0000"/>
                        </a:solidFill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หยาดอรุณ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729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</a:t>
                      </a:r>
                      <a:r>
                        <a:rPr lang="th-TH" sz="1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:</a:t>
                      </a:r>
                      <a:r>
                        <a:rPr lang="en-US" sz="1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</a:t>
                      </a:r>
                      <a:r>
                        <a:rPr lang="th-TH" sz="1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5-10:</a:t>
                      </a:r>
                      <a:r>
                        <a:rPr lang="en-US" sz="1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30</a:t>
                      </a:r>
                      <a:r>
                        <a:rPr lang="th-TH" sz="1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น.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พักรับประอาหารว่าง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25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10:30-10:45 </a:t>
                      </a:r>
                      <a:r>
                        <a:rPr lang="th-TH" sz="1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น.</a:t>
                      </a:r>
                      <a:endParaRPr lang="en-US" sz="18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บรรยาย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SOP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การเงินสาขา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: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b="1" baseline="0" dirty="0" smtClean="0">
                          <a:solidFill>
                            <a:srgbClr val="FF0000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บันทึกข้อมูลบิลขายเข้าระบบ </a:t>
                      </a:r>
                      <a:r>
                        <a:rPr lang="en-US" sz="1800" b="1" baseline="0" dirty="0" smtClean="0">
                          <a:solidFill>
                            <a:srgbClr val="FF0000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Express (2,3)</a:t>
                      </a:r>
                      <a:endParaRPr lang="en-US" sz="1800" b="1" dirty="0" smtClean="0">
                        <a:solidFill>
                          <a:srgbClr val="FF0000"/>
                        </a:solidFill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หยาดอรุณ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72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10:45-11:15 </a:t>
                      </a:r>
                      <a:r>
                        <a:rPr lang="th-TH" sz="1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น.</a:t>
                      </a:r>
                      <a:endParaRPr lang="en-US" sz="1800" b="1" dirty="0" smtClean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9063" marR="0" indent="-119063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บรรยาย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SOP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การเงินสาขา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: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b="1" baseline="0" dirty="0" smtClean="0">
                          <a:solidFill>
                            <a:srgbClr val="FF0000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การแก้ไขบิลขาย และบันทึกเข้าระบบ</a:t>
                      </a:r>
                      <a:r>
                        <a:rPr lang="en-US" sz="1800" b="1" baseline="0" dirty="0" smtClean="0">
                          <a:solidFill>
                            <a:srgbClr val="FF0000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(4, 18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หยาดอรุณ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803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11:15-11:45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น.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863" marR="0" indent="-169863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บรรยาย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SOP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การเงินสาขา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: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การควบคุม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และ กระทบยอด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Excel 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เทียบ 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Express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(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5-11)</a:t>
                      </a:r>
                      <a:endParaRPr lang="th-TH" sz="1800" b="1" baseline="0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นิภา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72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11:45-12:00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น.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บรรยาย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SOP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การเงินสาขา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: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การวางบิล 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HO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(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12-17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นิภา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72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12:00-12:15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น.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9063" marR="0" indent="-119063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6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บรรยาย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SOP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การเงินสาขา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: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การจัดการเอกสาร และไฟล์ข้อมูล เพื่อนำส่งให้สมุห์บัญชีสาชา (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19-21)</a:t>
                      </a:r>
                      <a:endParaRPr lang="th-TH" sz="1800" b="1" baseline="0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นิภา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111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12:30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13:00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น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03225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พักรับประทานอาหารกลางวัน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111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13:00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14:30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น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03225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Workshop</a:t>
                      </a:r>
                      <a:r>
                        <a:rPr lang="th-TH" sz="1800" b="1" dirty="0" smtClean="0">
                          <a:solidFill>
                            <a:srgbClr val="FF0000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1 </a:t>
                      </a:r>
                      <a:r>
                        <a:rPr lang="en-US" sz="1800" b="1" dirty="0" smtClean="0"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: </a:t>
                      </a:r>
                      <a:r>
                        <a:rPr lang="th-TH" sz="1800" b="1" dirty="0" smtClean="0"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เทคนิคการคัดแยกบิลขาย</a:t>
                      </a:r>
                      <a:r>
                        <a:rPr lang="en-US" sz="1800" b="1" baseline="0" dirty="0" smtClean="0"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b="1" baseline="0" dirty="0" smtClean="0"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บันทึกข้อมูล </a:t>
                      </a:r>
                      <a:r>
                        <a:rPr lang="th-TH" sz="1800" b="1" strike="sngStrike" baseline="0" dirty="0" smtClean="0"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และกระทบยอดกับระบบ </a:t>
                      </a:r>
                      <a:r>
                        <a:rPr lang="en-US" sz="1800" b="1" strike="sngStrike" baseline="0" dirty="0" smtClean="0"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Express</a:t>
                      </a:r>
                      <a:endParaRPr lang="en-US" sz="1800" b="1" strike="sngStrike" dirty="0" smtClean="0"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หยาดอรุณและทีม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11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15:00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16:00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น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03225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Workshop</a:t>
                      </a:r>
                      <a:r>
                        <a:rPr lang="en-US" sz="1800" b="1" baseline="0" dirty="0" smtClean="0"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2: 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กระทบยอด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Excel 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เทียบ 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Express, 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ตรวจสอบเอกสารและข้อมูล และการวางบิล</a:t>
                      </a:r>
                      <a:endParaRPr lang="en-US" sz="1800" b="1" strike="sngStrike" dirty="0"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111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16:00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17:00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น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0322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Workshop</a:t>
                      </a:r>
                      <a:r>
                        <a:rPr lang="en-US" sz="1800" b="1" baseline="0" dirty="0" smtClean="0"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 3: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การจัดการเอกสาร และไฟล์ข้อมูล</a:t>
                      </a:r>
                      <a:endParaRPr lang="en-US" sz="1800" b="1" dirty="0"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588224" y="74765"/>
            <a:ext cx="2555776" cy="92333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ระยะเวลา</a:t>
            </a:r>
            <a:r>
              <a:rPr lang="en-US" dirty="0" smtClean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1 </a:t>
            </a:r>
            <a:r>
              <a:rPr lang="th-TH" dirty="0" smtClean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วัน (</a:t>
            </a:r>
            <a:r>
              <a:rPr lang="en-US" dirty="0" smtClean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6-8</a:t>
            </a:r>
            <a:r>
              <a:rPr lang="th-TH" dirty="0" smtClean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ชม.)</a:t>
            </a:r>
          </a:p>
          <a:p>
            <a:r>
              <a:rPr lang="th-TH" b="1" dirty="0" smtClean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ผู้เข้าร่วม</a:t>
            </a:r>
            <a:r>
              <a:rPr lang="en-US" b="1" dirty="0" smtClean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b="1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การเงินสาขา</a:t>
            </a:r>
            <a:endParaRPr lang="en-US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th-TH" b="1" dirty="0" smtClean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จำนวน</a:t>
            </a:r>
            <a:r>
              <a:rPr lang="th-TH" b="1" dirty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ผู้เข้าฯ</a:t>
            </a:r>
            <a:r>
              <a:rPr lang="en-US" b="1" dirty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en-US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26+ </a:t>
            </a:r>
            <a:r>
              <a:rPr lang="th-TH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คน</a:t>
            </a:r>
            <a:endParaRPr lang="en-US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5333" y="318129"/>
            <a:ext cx="1646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8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อา. </a:t>
            </a:r>
            <a:r>
              <a:rPr lang="en-US" sz="28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19 </a:t>
            </a:r>
            <a:r>
              <a:rPr lang="th-TH" sz="2800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กค</a:t>
            </a:r>
            <a:r>
              <a:rPr lang="th-TH" sz="28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en-US" sz="28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58</a:t>
            </a:r>
          </a:p>
        </p:txBody>
      </p:sp>
      <p:sp>
        <p:nvSpPr>
          <p:cNvPr id="6" name="Rectangle 5"/>
          <p:cNvSpPr/>
          <p:nvPr/>
        </p:nvSpPr>
        <p:spPr>
          <a:xfrm>
            <a:off x="2227615" y="413380"/>
            <a:ext cx="2212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บรรยาย</a:t>
            </a:r>
            <a:r>
              <a:rPr lang="en-US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workshop,  70%:30%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26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409153"/>
              </p:ext>
            </p:extLst>
          </p:nvPr>
        </p:nvGraphicFramePr>
        <p:xfrm>
          <a:off x="827584" y="1196752"/>
          <a:ext cx="7704856" cy="345638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4143"/>
                <a:gridCol w="1876824"/>
                <a:gridCol w="1876824"/>
                <a:gridCol w="2667065"/>
              </a:tblGrid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ทีม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Trainer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A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B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แป้น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NP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BK, CB, SK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ก้อย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AY, PY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RY, KL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err="1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เปิ้ล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KR, KB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SR, UB</a:t>
                      </a:r>
                      <a:endParaRPr lang="en-US" sz="3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86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06463"/>
            <a:ext cx="9144000" cy="6551537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sz="2400" b="1" u="sng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การเงิน</a:t>
            </a:r>
            <a:r>
              <a:rPr lang="en-US" sz="2400" b="1" u="sng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-</a:t>
            </a:r>
            <a:r>
              <a:rPr lang="th-TH" sz="2400" b="1" u="sng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บัญชี</a:t>
            </a:r>
            <a:endParaRPr lang="en-US" sz="2400" dirty="0">
              <a:solidFill>
                <a:srgbClr val="00000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 smtClean="0">
                <a:solidFill>
                  <a:srgbClr val="FF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Aging CA/BB/CR   </a:t>
            </a:r>
            <a:r>
              <a:rPr lang="th-TH" sz="2400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ณ วันเข้าตรวจ วิเคราะห์ข้อมูล ส่ง </a:t>
            </a:r>
            <a:r>
              <a:rPr lang="th-TH" sz="2400" dirty="0" err="1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ผจก</a:t>
            </a:r>
            <a:r>
              <a:rPr lang="th-TH" sz="2400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ชี้แจง ขอดูบิล ที่ธุรการขาย ตามรายการ </a:t>
            </a:r>
            <a:r>
              <a:rPr lang="en-US" sz="2400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Aging </a:t>
            </a:r>
            <a:r>
              <a:rPr lang="en-US" sz="2400" i="1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(</a:t>
            </a:r>
            <a:r>
              <a:rPr lang="th-TH" sz="2400" i="1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มติที่ประชุม</a:t>
            </a:r>
            <a:r>
              <a:rPr lang="en-US" sz="2400" i="1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…… </a:t>
            </a:r>
            <a:r>
              <a:rPr lang="th-TH" sz="2400" i="1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เงินเชื่อ</a:t>
            </a:r>
            <a:r>
              <a:rPr lang="en-US" sz="2400" i="1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/ </a:t>
            </a:r>
            <a:r>
              <a:rPr lang="en-US" sz="2400" b="1" i="1" dirty="0" smtClean="0">
                <a:solidFill>
                  <a:srgbClr val="FF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SOP2.8</a:t>
            </a:r>
            <a:r>
              <a:rPr lang="th-TH" sz="2400" i="1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)</a:t>
            </a:r>
            <a:endParaRPr lang="en-US" sz="2400" dirty="0" smtClean="0">
              <a:solidFill>
                <a:srgbClr val="00000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2400" dirty="0" smtClean="0">
                <a:solidFill>
                  <a:srgbClr val="FF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นับเงินสด  </a:t>
            </a:r>
            <a:r>
              <a:rPr lang="th-TH" sz="2400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--จากการขาย</a:t>
            </a:r>
            <a:r>
              <a:rPr lang="en-US" sz="2400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    --</a:t>
            </a:r>
            <a:r>
              <a:rPr lang="th-TH" sz="2400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เงินสดย่อย    -- เงินสดสำนักงาน </a:t>
            </a:r>
            <a:r>
              <a:rPr lang="en-US" sz="2400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(GB-FI-003)</a:t>
            </a:r>
            <a:endParaRPr lang="en-US" sz="2400" dirty="0" smtClean="0">
              <a:solidFill>
                <a:srgbClr val="00000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2400" dirty="0" smtClean="0">
                <a:solidFill>
                  <a:srgbClr val="00B0F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ตรวจรายการทรัพย์สิน </a:t>
            </a:r>
            <a:r>
              <a:rPr lang="th-TH" sz="2400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ว่ามีอยู่จริง/เพิ่ม (ยกร่างฯ</a:t>
            </a:r>
            <a:r>
              <a:rPr lang="en-US" sz="2400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SOP</a:t>
            </a:r>
            <a:r>
              <a:rPr lang="th-TH" sz="2400" b="1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ทรัพย์สิน</a:t>
            </a:r>
            <a:r>
              <a:rPr lang="th-TH" sz="2400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) </a:t>
            </a:r>
            <a:endParaRPr lang="en-US" sz="2400" dirty="0" smtClean="0">
              <a:solidFill>
                <a:srgbClr val="00000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2400" dirty="0" smtClean="0">
                <a:solidFill>
                  <a:srgbClr val="00B0F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ตรวจเอกสารรับ-จ่าย </a:t>
            </a:r>
            <a:r>
              <a:rPr lang="th-TH" sz="2400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(</a:t>
            </a:r>
            <a:r>
              <a:rPr lang="en-US" sz="2400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GB-FI-002)</a:t>
            </a:r>
            <a:endParaRPr lang="en-US" sz="2400" dirty="0" smtClean="0">
              <a:solidFill>
                <a:srgbClr val="00000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2400" b="1" dirty="0" smtClean="0">
                <a:solidFill>
                  <a:srgbClr val="00B05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ตรวจ </a:t>
            </a:r>
            <a:r>
              <a:rPr lang="en-US" sz="2400" b="1" dirty="0" smtClean="0">
                <a:solidFill>
                  <a:srgbClr val="00B05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Report </a:t>
            </a:r>
            <a:r>
              <a:rPr lang="th-TH" sz="2400" dirty="0" smtClean="0">
                <a:solidFill>
                  <a:srgbClr val="FF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รับของ-เบิก-ขาย ต</a:t>
            </a:r>
            <a:r>
              <a:rPr lang="th-TH" sz="2400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ามรายการ โดยสุ่มการบันทึกข้อมูลในระบบ </a:t>
            </a:r>
            <a:r>
              <a:rPr lang="en-US" sz="2400" i="1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(</a:t>
            </a:r>
            <a:r>
              <a:rPr lang="th-TH" sz="2400" i="1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มติที่ประชุม </a:t>
            </a:r>
            <a:r>
              <a:rPr lang="en-US" sz="2400" i="1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….. </a:t>
            </a:r>
            <a:r>
              <a:rPr lang="en-US" sz="2400" i="1" dirty="0" smtClean="0">
                <a:solidFill>
                  <a:srgbClr val="FF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SOP Stock</a:t>
            </a:r>
            <a:r>
              <a:rPr lang="en-US" sz="2400" i="1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)</a:t>
            </a:r>
            <a:endParaRPr lang="en-US" sz="2400" dirty="0" smtClean="0">
              <a:solidFill>
                <a:srgbClr val="00000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th-TH" sz="2400" b="1" dirty="0" smtClean="0">
                <a:solidFill>
                  <a:srgbClr val="00B05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เมื่อมีรถ </a:t>
            </a:r>
            <a:r>
              <a:rPr lang="en-US" sz="2400" b="1" dirty="0" smtClean="0">
                <a:solidFill>
                  <a:srgbClr val="00B05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sale </a:t>
            </a:r>
            <a:r>
              <a:rPr lang="th-TH" sz="2400" b="1" dirty="0" smtClean="0">
                <a:solidFill>
                  <a:srgbClr val="00B05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กลับมา </a:t>
            </a:r>
            <a:r>
              <a:rPr lang="th-TH" sz="2400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ไปดูการนับของเสีย ของเหลือ ตรงกับที่รายงานหรือไม่ </a:t>
            </a:r>
            <a:r>
              <a:rPr lang="en-US" sz="2400" i="1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(</a:t>
            </a:r>
            <a:r>
              <a:rPr lang="th-TH" sz="2400" i="1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มติที่ประชุม ….. </a:t>
            </a:r>
            <a:r>
              <a:rPr lang="en-US" sz="2400" i="1" dirty="0" smtClean="0">
                <a:solidFill>
                  <a:srgbClr val="FF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SOP Stock</a:t>
            </a:r>
            <a:r>
              <a:rPr lang="en-US" sz="2400" i="1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)</a:t>
            </a:r>
            <a:endParaRPr lang="en-US" sz="2400" dirty="0" smtClean="0">
              <a:solidFill>
                <a:srgbClr val="00000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b="1" u="sng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HR</a:t>
            </a:r>
            <a:r>
              <a:rPr lang="th-TH" sz="2400" b="1" u="sng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(</a:t>
            </a:r>
            <a:r>
              <a:rPr lang="en-US" sz="2400" b="1" u="sng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+</a:t>
            </a:r>
            <a:r>
              <a:rPr lang="th-TH" sz="2400" b="1" u="sng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ไอ</a:t>
            </a:r>
            <a:r>
              <a:rPr lang="th-TH" sz="2400" b="1" u="sng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ที และ</a:t>
            </a:r>
            <a:r>
              <a:rPr lang="th-TH" sz="2400" b="1" u="sng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ยานพาหนะ</a:t>
            </a:r>
            <a:r>
              <a:rPr lang="en-US" sz="2400" b="1" u="sng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)</a:t>
            </a:r>
            <a:endParaRPr lang="en-US" sz="2400" b="1" u="sng" dirty="0" smtClean="0">
              <a:solidFill>
                <a:srgbClr val="00000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457200" indent="-4572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 startAt="7"/>
            </a:pPr>
            <a:r>
              <a:rPr lang="th-TH" sz="2400" dirty="0" smtClean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ระเบียบ</a:t>
            </a:r>
            <a:r>
              <a:rPr lang="th-TH" sz="2400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วินัยของพนักงาน อาทิเช่น การแต่งกาย ความสะอาดของสำนักงาน </a:t>
            </a:r>
            <a:r>
              <a:rPr lang="en-US" sz="2400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(</a:t>
            </a:r>
            <a:r>
              <a:rPr lang="th-TH" sz="2400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ข้อบังคับบริษัทฯ)</a:t>
            </a:r>
            <a:endParaRPr lang="en-US" sz="2400" dirty="0">
              <a:solidFill>
                <a:srgbClr val="00000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457200" indent="-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 startAt="7"/>
            </a:pPr>
            <a:r>
              <a:rPr lang="th-TH" sz="2400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ความเรียบร้อยของอาคารสถานที่</a:t>
            </a:r>
            <a:r>
              <a:rPr lang="en-US" sz="2400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: </a:t>
            </a:r>
            <a:r>
              <a:rPr lang="th-TH" sz="2400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กรงของเสีย</a:t>
            </a:r>
            <a:r>
              <a:rPr lang="en-US" sz="2400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,</a:t>
            </a:r>
            <a:r>
              <a:rPr lang="th-TH" sz="2400" dirty="0">
                <a:solidFill>
                  <a:srgbClr val="00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 สำนักงาน, ห้องน้ำ ฯลฯ</a:t>
            </a:r>
            <a:endParaRPr lang="en-US" sz="2400" dirty="0">
              <a:solidFill>
                <a:srgbClr val="00000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457200" indent="-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 startAt="7"/>
            </a:pPr>
            <a:r>
              <a:rPr lang="th-TH" sz="2400" dirty="0" smtClean="0">
                <a:solidFill>
                  <a:srgbClr val="FF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ความ</a:t>
            </a:r>
            <a:r>
              <a:rPr lang="th-TH" sz="2400" dirty="0">
                <a:solidFill>
                  <a:srgbClr val="FF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พร้อมใช้งานของคอมพิวเตอร์ และอุปกรณ์สำนักงาน</a:t>
            </a:r>
            <a:endParaRPr lang="en-US" sz="2400" dirty="0">
              <a:solidFill>
                <a:srgbClr val="FF000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457200" indent="-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 startAt="7"/>
            </a:pPr>
            <a:r>
              <a:rPr lang="th-TH" sz="2400" dirty="0" smtClean="0">
                <a:solidFill>
                  <a:srgbClr val="FF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เครื่องมือ</a:t>
            </a:r>
            <a:r>
              <a:rPr lang="th-TH" sz="2400" dirty="0">
                <a:solidFill>
                  <a:srgbClr val="FF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อุปกรณ์ด้านไอทีที่ใช้ทำงานและการสื่อสาร </a:t>
            </a:r>
            <a:endParaRPr lang="en-US" sz="2400" dirty="0">
              <a:solidFill>
                <a:srgbClr val="FF000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457200" indent="-4572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 startAt="7"/>
            </a:pPr>
            <a:r>
              <a:rPr lang="th-TH" sz="2400" dirty="0" smtClean="0">
                <a:solidFill>
                  <a:srgbClr val="FF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สภาพ</a:t>
            </a:r>
            <a:r>
              <a:rPr lang="th-TH" sz="2400" dirty="0">
                <a:solidFill>
                  <a:srgbClr val="FF0000"/>
                </a:solidFill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และความพร้อมใช้งานของยานพาหนะ</a:t>
            </a:r>
            <a:endParaRPr lang="en-US" sz="2400" dirty="0">
              <a:solidFill>
                <a:srgbClr val="FF0000"/>
              </a:solidFill>
              <a:latin typeface="Angsana New" panose="02020603050405020304" pitchFamily="18" charset="-34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9018" y="14075"/>
            <a:ext cx="2710999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3200" b="1" u="sng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หัวข้อการตรวจติดตาม</a:t>
            </a:r>
            <a:endParaRPr lang="en-US" sz="3200" b="1" u="sng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 rot="19007737">
            <a:off x="4350148" y="5932803"/>
            <a:ext cx="1406605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SOP </a:t>
            </a:r>
            <a:r>
              <a:rPr lang="th-TH" sz="2400" b="1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ทรัพย์สิน</a:t>
            </a:r>
            <a:endParaRPr lang="en-US" sz="2400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9193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CordiaUPC"/>
      </a:majorFont>
      <a:minorFont>
        <a:latin typeface="Arial"/>
        <a:ea typeface=""/>
        <a:cs typeface="CordiaUP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CordiaUPC"/>
      </a:majorFont>
      <a:minorFont>
        <a:latin typeface="Arial"/>
        <a:ea typeface=""/>
        <a:cs typeface="CordiaUP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11515</TotalTime>
  <Words>1201</Words>
  <Application>Microsoft Office PowerPoint</Application>
  <PresentationFormat>นำเสนอทางหน้าจอ (4:3)</PresentationFormat>
  <Paragraphs>201</Paragraphs>
  <Slides>9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4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3" baseType="lpstr">
      <vt:lpstr>1_Office Theme</vt:lpstr>
      <vt:lpstr>5_Default Design</vt:lpstr>
      <vt:lpstr>2_Default Design</vt:lpstr>
      <vt:lpstr>3_Office Theme</vt:lpstr>
      <vt:lpstr>ทวนสอบและปรับปรุงกระบวนงาน: การเงิน และ ธุรการสาขา ครั้งที่ 6 การเตรียมการฝึกอบรมพนักงาน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กำหนดการ IQA#2 กลุ่มสายสมุห์บัญญชี</vt:lpstr>
      <vt:lpstr>กำหนดการ IQA#2: กลุ่มสายการเงินสาขารูปแบบ: </vt:lpstr>
      <vt:lpstr>งานนำเสนอ PowerPoint</vt:lpstr>
      <vt:lpstr>งานนำเสนอ PowerPoint</vt:lpstr>
    </vt:vector>
  </TitlesOfParts>
  <Company>global certification(thailand)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ไม่มีชื่อเรื่องภาพนิ่ง</dc:title>
  <dc:creator>mayuree  thongpab</dc:creator>
  <cp:lastModifiedBy>User</cp:lastModifiedBy>
  <cp:revision>371</cp:revision>
  <dcterms:created xsi:type="dcterms:W3CDTF">2001-08-31T04:44:57Z</dcterms:created>
  <dcterms:modified xsi:type="dcterms:W3CDTF">2015-07-17T10:24:09Z</dcterms:modified>
</cp:coreProperties>
</file>